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ヒラギノ角ゴ ProN W6"/>
        <a:ea typeface="ヒラギノ角ゴ ProN W6"/>
        <a:cs typeface="ヒラギノ角ゴ ProN W6"/>
        <a:sym typeface="ヒラギノ角ゴ ProN W6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ヒラギノ角ゴ ProN W6"/>
          <a:ea typeface="ヒラギノ角ゴ ProN W6"/>
          <a:cs typeface="ヒラギノ角ゴ ProN W6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ヒラギノ角ゴ ProN W3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タイトル&amp;サブタイトル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タイトルテキスト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545454"/>
                </a:solidFill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12" name="本文レベル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7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7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7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70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1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572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ここに引用を入力してください。”"/>
          <p:cNvSpPr txBox="1"/>
          <p:nvPr>
            <p:ph type="body" sz="quarter" idx="14"/>
          </p:nvPr>
        </p:nvSpPr>
        <p:spPr>
          <a:xfrm>
            <a:off x="1270000" y="4267200"/>
            <a:ext cx="10464800" cy="6096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/>
            </a:lvl1pPr>
          </a:lstStyle>
          <a:p>
            <a:pPr/>
            <a:r>
              <a:t>“ここに引用を入力してください。”</a:t>
            </a:r>
          </a:p>
        </p:txBody>
      </p:sp>
      <p:sp>
        <p:nvSpPr>
          <p:cNvPr id="9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イメージ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画像（横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イメージ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タイトルテキスト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タイトルテキスト</a:t>
            </a:r>
          </a:p>
        </p:txBody>
      </p:sp>
      <p:sp>
        <p:nvSpPr>
          <p:cNvPr id="22" name="本文レベル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2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（中央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タイトルテキスト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3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画像（縦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イメージ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タイトルテキスト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40" name="本文レベル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4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（上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49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タイトルテキスト"/>
          <p:cNvSpPr txBox="1"/>
          <p:nvPr>
            <p:ph type="title"/>
          </p:nvPr>
        </p:nvSpPr>
        <p:spPr>
          <a:xfrm>
            <a:off x="493414" y="148166"/>
            <a:ext cx="10968105" cy="1082411"/>
          </a:xfrm>
          <a:prstGeom prst="rect">
            <a:avLst/>
          </a:prstGeom>
        </p:spPr>
        <p:txBody>
          <a:bodyPr/>
          <a:lstStyle>
            <a:lvl1pPr algn="l">
              <a:defRPr sz="4800">
                <a:solidFill>
                  <a:srgbClr val="545454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タイトルテキスト</a:t>
            </a:r>
          </a:p>
        </p:txBody>
      </p:sp>
      <p:sp>
        <p:nvSpPr>
          <p:cNvPr id="57" name="本文レベル1…"/>
          <p:cNvSpPr txBox="1"/>
          <p:nvPr>
            <p:ph type="body" idx="1"/>
          </p:nvPr>
        </p:nvSpPr>
        <p:spPr>
          <a:xfrm>
            <a:off x="642143" y="1586176"/>
            <a:ext cx="11985891" cy="72911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  <a:lvl2pPr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2pPr>
            <a:lvl3pPr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3pPr>
            <a:lvl4pPr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4pPr>
            <a:lvl5pPr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58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イメージ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タイトルテキス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タイトルテキスト</a:t>
            </a:r>
          </a:p>
        </p:txBody>
      </p:sp>
      <p:sp>
        <p:nvSpPr>
          <p:cNvPr id="67" name="本文レベル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68" name="スライド番号"/>
          <p:cNvSpPr txBox="1"/>
          <p:nvPr>
            <p:ph type="sldNum" sz="quarter" idx="2"/>
          </p:nvPr>
        </p:nvSpPr>
        <p:spPr>
          <a:xfrm>
            <a:off x="6308360" y="9296400"/>
            <a:ext cx="381306" cy="304800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本文レベル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  <p:sp>
        <p:nvSpPr>
          <p:cNvPr id="76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画像（3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イメージ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イメージ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イメージ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テキスト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タイトルテキスト</a:t>
            </a:r>
          </a:p>
        </p:txBody>
      </p:sp>
      <p:sp>
        <p:nvSpPr>
          <p:cNvPr id="3" name="スライド番号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本文レベル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本文レベル1</a:t>
            </a:r>
          </a:p>
          <a:p>
            <a:pPr lvl="1"/>
            <a:r>
              <a:t>本文レベル2</a:t>
            </a:r>
          </a:p>
          <a:p>
            <a:pPr lvl="2"/>
            <a:r>
              <a:t>本文レベル3</a:t>
            </a:r>
          </a:p>
          <a:p>
            <a:pPr lvl="3"/>
            <a:r>
              <a:t>本文レベル4</a:t>
            </a:r>
          </a:p>
          <a:p>
            <a:pPr lvl="4"/>
            <a:r>
              <a:t>本文レベル5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ヒラギノ角ゴ ProN W3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5.png"/><Relationship Id="rId9" Type="http://schemas.openxmlformats.org/officeDocument/2006/relationships/image" Target="../media/image16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Relationship Id="rId9" Type="http://schemas.openxmlformats.org/officeDocument/2006/relationships/image" Target="../media/image28.png"/><Relationship Id="rId10" Type="http://schemas.openxmlformats.org/officeDocument/2006/relationships/image" Target="../media/image29.png"/><Relationship Id="rId11" Type="http://schemas.openxmlformats.org/officeDocument/2006/relationships/image" Target="../media/image30.png"/><Relationship Id="rId12" Type="http://schemas.openxmlformats.org/officeDocument/2006/relationships/image" Target="../media/image31.png"/><Relationship Id="rId13" Type="http://schemas.openxmlformats.org/officeDocument/2006/relationships/image" Target="../media/image32.png"/><Relationship Id="rId14" Type="http://schemas.openxmlformats.org/officeDocument/2006/relationships/image" Target="../media/image33.png"/><Relationship Id="rId15" Type="http://schemas.openxmlformats.org/officeDocument/2006/relationships/image" Target="../media/image34.png"/><Relationship Id="rId16" Type="http://schemas.openxmlformats.org/officeDocument/2006/relationships/image" Target="../media/image35.png"/><Relationship Id="rId17" Type="http://schemas.openxmlformats.org/officeDocument/2006/relationships/image" Target="../media/image36.png"/><Relationship Id="rId18" Type="http://schemas.openxmlformats.org/officeDocument/2006/relationships/image" Target="../media/image37.png"/><Relationship Id="rId19" Type="http://schemas.openxmlformats.org/officeDocument/2006/relationships/image" Target="../media/image38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image" Target="../media/image39.png"/><Relationship Id="rId4" Type="http://schemas.openxmlformats.org/officeDocument/2006/relationships/image" Target="../media/image15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0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Relationship Id="rId4" Type="http://schemas.openxmlformats.org/officeDocument/2006/relationships/image" Target="../media/image43.png"/><Relationship Id="rId5" Type="http://schemas.openxmlformats.org/officeDocument/2006/relationships/image" Target="../media/image44.png"/><Relationship Id="rId6" Type="http://schemas.openxmlformats.org/officeDocument/2006/relationships/image" Target="../media/image45.png"/><Relationship Id="rId7" Type="http://schemas.openxmlformats.org/officeDocument/2006/relationships/image" Target="../media/image46.png"/><Relationship Id="rId8" Type="http://schemas.openxmlformats.org/officeDocument/2006/relationships/image" Target="../media/image47.png"/><Relationship Id="rId9" Type="http://schemas.openxmlformats.org/officeDocument/2006/relationships/image" Target="../media/image48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0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2.png"/><Relationship Id="rId3" Type="http://schemas.openxmlformats.org/officeDocument/2006/relationships/image" Target="../media/image53.png"/><Relationship Id="rId4" Type="http://schemas.openxmlformats.org/officeDocument/2006/relationships/image" Target="../media/image54.png"/><Relationship Id="rId5" Type="http://schemas.openxmlformats.org/officeDocument/2006/relationships/image" Target="../media/image55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eephunt.in/the-gan-zoo-79597dc8c347" TargetMode="External"/><Relationship Id="rId3" Type="http://schemas.openxmlformats.org/officeDocument/2006/relationships/image" Target="../media/image56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7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8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Introduction to…"/>
          <p:cNvSpPr txBox="1"/>
          <p:nvPr>
            <p:ph type="ctrTitle"/>
          </p:nvPr>
        </p:nvSpPr>
        <p:spPr>
          <a:xfrm>
            <a:off x="340469" y="1926166"/>
            <a:ext cx="12400062" cy="3302001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1600"/>
              </a:spcBef>
              <a:defRPr sz="6400">
                <a:solidFill>
                  <a:srgbClr val="D93E2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Introduction to</a:t>
            </a:r>
          </a:p>
          <a:p>
            <a:pPr>
              <a:lnSpc>
                <a:spcPct val="90000"/>
              </a:lnSpc>
              <a:spcBef>
                <a:spcPts val="1600"/>
              </a:spcBef>
              <a:defRPr sz="6400">
                <a:solidFill>
                  <a:srgbClr val="D93E2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Generative Adversarial Networks </a:t>
            </a:r>
          </a:p>
          <a:p>
            <a:pPr>
              <a:lnSpc>
                <a:spcPct val="90000"/>
              </a:lnSpc>
              <a:spcBef>
                <a:spcPts val="1600"/>
              </a:spcBef>
              <a:defRPr sz="6400">
                <a:solidFill>
                  <a:srgbClr val="D93E2B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(GANs) </a:t>
            </a:r>
          </a:p>
        </p:txBody>
      </p:sp>
      <p:sp>
        <p:nvSpPr>
          <p:cNvPr id="120" name="Nguyen Tuan Duong…"/>
          <p:cNvSpPr txBox="1"/>
          <p:nvPr>
            <p:ph type="subTitle" sz="quarter" idx="1"/>
          </p:nvPr>
        </p:nvSpPr>
        <p:spPr>
          <a:xfrm>
            <a:off x="1270000" y="5871633"/>
            <a:ext cx="10464800" cy="1497510"/>
          </a:xfrm>
          <a:prstGeom prst="rect">
            <a:avLst/>
          </a:prstGeom>
        </p:spPr>
        <p:txBody>
          <a:bodyPr/>
          <a:lstStyle/>
          <a:p>
            <a:pPr>
              <a:defRPr sz="2800"/>
            </a:pPr>
            <a:r>
              <a:t>Nguyen Tuan Duong</a:t>
            </a:r>
          </a:p>
          <a:p>
            <a:pPr>
              <a:defRPr sz="2800"/>
            </a:pPr>
            <a:r>
              <a:t>Nguyen Phuoc Tat Dat</a:t>
            </a:r>
          </a:p>
          <a:p>
            <a:pPr>
              <a:defRPr sz="2800"/>
            </a:pPr>
            <a:r>
              <a:t>(2017/9/9)</a:t>
            </a:r>
          </a:p>
        </p:txBody>
      </p:sp>
      <p:sp>
        <p:nvSpPr>
          <p:cNvPr id="121" name="スライド番号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</a:t>
            </a:r>
          </a:p>
        </p:txBody>
      </p:sp>
      <p:sp>
        <p:nvSpPr>
          <p:cNvPr id="200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1" name="Discriminator"/>
          <p:cNvSpPr/>
          <p:nvPr/>
        </p:nvSpPr>
        <p:spPr>
          <a:xfrm>
            <a:off x="8100666" y="1996371"/>
            <a:ext cx="2358563" cy="1456665"/>
          </a:xfrm>
          <a:prstGeom prst="roundRect">
            <a:avLst>
              <a:gd name="adj" fmla="val 13570"/>
            </a:avLst>
          </a:prstGeom>
          <a:solidFill>
            <a:srgbClr val="D9E7D6"/>
          </a:solidFill>
          <a:ln w="12700">
            <a:solidFill>
              <a:srgbClr val="89B06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Discriminator</a:t>
            </a:r>
          </a:p>
        </p:txBody>
      </p:sp>
      <p:sp>
        <p:nvSpPr>
          <p:cNvPr id="202" name="Real samples"/>
          <p:cNvSpPr/>
          <p:nvPr/>
        </p:nvSpPr>
        <p:spPr>
          <a:xfrm>
            <a:off x="5814666" y="1742371"/>
            <a:ext cx="1331583" cy="767028"/>
          </a:xfrm>
          <a:prstGeom prst="ellipse">
            <a:avLst/>
          </a:prstGeom>
          <a:solidFill>
            <a:srgbClr val="EBEAEC"/>
          </a:solidFill>
          <a:ln w="12700">
            <a:solidFill>
              <a:srgbClr val="ADADA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rPr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Real</a:t>
            </a:r>
            <a:r>
              <a:t> samples</a:t>
            </a:r>
          </a:p>
        </p:txBody>
      </p:sp>
      <p:sp>
        <p:nvSpPr>
          <p:cNvPr id="203" name="Fake samples"/>
          <p:cNvSpPr/>
          <p:nvPr/>
        </p:nvSpPr>
        <p:spPr>
          <a:xfrm>
            <a:off x="5814666" y="3054705"/>
            <a:ext cx="1331583" cy="767028"/>
          </a:xfrm>
          <a:prstGeom prst="ellipse">
            <a:avLst/>
          </a:prstGeom>
          <a:solidFill>
            <a:srgbClr val="EBEAEC"/>
          </a:solidFill>
          <a:ln w="12700">
            <a:solidFill>
              <a:srgbClr val="ADADA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rPr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Fake</a:t>
            </a:r>
            <a:r>
              <a:t> samples</a:t>
            </a:r>
          </a:p>
        </p:txBody>
      </p:sp>
      <p:sp>
        <p:nvSpPr>
          <p:cNvPr id="204" name="Generator"/>
          <p:cNvSpPr/>
          <p:nvPr/>
        </p:nvSpPr>
        <p:spPr>
          <a:xfrm>
            <a:off x="2672189" y="2709886"/>
            <a:ext cx="2358563" cy="1456665"/>
          </a:xfrm>
          <a:prstGeom prst="roundRect">
            <a:avLst>
              <a:gd name="adj" fmla="val 13570"/>
            </a:avLst>
          </a:prstGeom>
          <a:solidFill>
            <a:srgbClr val="DFD6E6"/>
          </a:solidFill>
          <a:ln w="12700">
            <a:solidFill>
              <a:srgbClr val="A48DB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Generator</a:t>
            </a:r>
          </a:p>
        </p:txBody>
      </p:sp>
      <p:pic>
        <p:nvPicPr>
          <p:cNvPr id="205" name="GAN Architecture (7).png" descr="GAN Architecture (7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070" y="2955817"/>
            <a:ext cx="1344283" cy="964720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線"/>
          <p:cNvSpPr/>
          <p:nvPr/>
        </p:nvSpPr>
        <p:spPr>
          <a:xfrm>
            <a:off x="5037188" y="3426345"/>
            <a:ext cx="7874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07" name="線"/>
          <p:cNvSpPr/>
          <p:nvPr/>
        </p:nvSpPr>
        <p:spPr>
          <a:xfrm>
            <a:off x="7145917" y="2210988"/>
            <a:ext cx="934373" cy="27041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08" name="線"/>
          <p:cNvSpPr/>
          <p:nvPr/>
        </p:nvSpPr>
        <p:spPr>
          <a:xfrm flipV="1">
            <a:off x="7094314" y="2827584"/>
            <a:ext cx="1039102" cy="45066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09" name="線"/>
          <p:cNvSpPr/>
          <p:nvPr/>
        </p:nvSpPr>
        <p:spPr>
          <a:xfrm>
            <a:off x="10474199" y="2718302"/>
            <a:ext cx="7874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10" name="Real/Fake…"/>
          <p:cNvSpPr/>
          <p:nvPr/>
        </p:nvSpPr>
        <p:spPr>
          <a:xfrm>
            <a:off x="11279797" y="2192866"/>
            <a:ext cx="1331583" cy="1069711"/>
          </a:xfrm>
          <a:prstGeom prst="ellipse">
            <a:avLst/>
          </a:prstGeom>
          <a:solidFill>
            <a:srgbClr val="EBEAEC"/>
          </a:solidFill>
          <a:ln w="12700">
            <a:solidFill>
              <a:srgbClr val="ADADA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Real/Fake</a:t>
            </a:r>
          </a:p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label</a:t>
            </a:r>
          </a:p>
        </p:txBody>
      </p:sp>
      <p:sp>
        <p:nvSpPr>
          <p:cNvPr id="211" name="線"/>
          <p:cNvSpPr/>
          <p:nvPr/>
        </p:nvSpPr>
        <p:spPr>
          <a:xfrm>
            <a:off x="1305585" y="3507592"/>
            <a:ext cx="134428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12" name="z: noise…"/>
          <p:cNvSpPr txBox="1"/>
          <p:nvPr/>
        </p:nvSpPr>
        <p:spPr>
          <a:xfrm>
            <a:off x="1516919" y="3546016"/>
            <a:ext cx="92161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sz="1800"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z</a:t>
            </a:r>
            <a:r>
              <a:t>: noise </a:t>
            </a:r>
          </a:p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variable</a:t>
            </a:r>
          </a:p>
        </p:txBody>
      </p:sp>
      <p:sp>
        <p:nvSpPr>
          <p:cNvPr id="213" name="Neural…"/>
          <p:cNvSpPr txBox="1"/>
          <p:nvPr/>
        </p:nvSpPr>
        <p:spPr>
          <a:xfrm>
            <a:off x="6925247" y="4063210"/>
            <a:ext cx="106390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Neural </a:t>
            </a:r>
          </a:p>
          <a:p>
            <a:pPr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Network</a:t>
            </a:r>
          </a:p>
        </p:txBody>
      </p:sp>
      <p:sp>
        <p:nvSpPr>
          <p:cNvPr id="214" name="線"/>
          <p:cNvSpPr/>
          <p:nvPr/>
        </p:nvSpPr>
        <p:spPr>
          <a:xfrm flipV="1">
            <a:off x="7947889" y="3452307"/>
            <a:ext cx="637866" cy="809719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15" name="線"/>
          <p:cNvSpPr/>
          <p:nvPr/>
        </p:nvSpPr>
        <p:spPr>
          <a:xfrm flipH="1" flipV="1">
            <a:off x="4990916" y="4133290"/>
            <a:ext cx="1916542" cy="339820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pic>
        <p:nvPicPr>
          <p:cNvPr id="216" name="スクリーンショット 2017-08-11 19.01.32.png" descr="スクリーンショット 2017-08-11 19.01.3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86757" y="1229299"/>
            <a:ext cx="787401" cy="35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スクリーンショット 2017-08-11 19.01.57.png" descr="スクリーンショット 2017-08-11 19.01.5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0433" y="3973848"/>
            <a:ext cx="3810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8" name="スクリーンショット 2017-08-11 19.02.13.png" descr="スクリーンショット 2017-08-11 19.02.1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72367" y="2200029"/>
            <a:ext cx="1092201" cy="482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スクリーンショット 2017-08-11 19.02.31.png" descr="スクリーンショット 2017-08-11 19.02.31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771649" y="1510431"/>
            <a:ext cx="1079501" cy="393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スクリーンショット 2017-08-11 19.02.54.png" descr="スクリーンショット 2017-08-11 19.02.54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673670" y="4282707"/>
            <a:ext cx="355601" cy="368301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x"/>
          <p:cNvSpPr txBox="1"/>
          <p:nvPr/>
        </p:nvSpPr>
        <p:spPr>
          <a:xfrm>
            <a:off x="7306019" y="2443487"/>
            <a:ext cx="30236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x</a:t>
            </a:r>
          </a:p>
        </p:txBody>
      </p:sp>
      <p:sp>
        <p:nvSpPr>
          <p:cNvPr id="222" name="Ultimate goal:…"/>
          <p:cNvSpPr txBox="1"/>
          <p:nvPr/>
        </p:nvSpPr>
        <p:spPr>
          <a:xfrm>
            <a:off x="1286470" y="5594283"/>
            <a:ext cx="10431859" cy="132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u="sng"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Ultimate goal:</a:t>
            </a:r>
            <a:r>
              <a:t> </a:t>
            </a:r>
          </a:p>
          <a:p>
            <a:pPr marL="333375" indent="-333375" algn="l">
              <a:buSzPct val="145000"/>
              <a:buChar char="*"/>
              <a:defRPr>
                <a:latin typeface="+mn-lt"/>
                <a:ea typeface="+mn-ea"/>
                <a:cs typeface="+mn-cs"/>
                <a:sym typeface="ヒラギノ角ゴ ProN W3"/>
              </a:defRPr>
            </a:pPr>
            <a:r>
              <a:t>Train a good generator G which can generate an item x such that it seems to come from real samples.</a:t>
            </a:r>
          </a:p>
        </p:txBody>
      </p:sp>
      <p:sp>
        <p:nvSpPr>
          <p:cNvPr id="223" name="0: Fake…"/>
          <p:cNvSpPr txBox="1"/>
          <p:nvPr/>
        </p:nvSpPr>
        <p:spPr>
          <a:xfrm>
            <a:off x="11566861" y="3425122"/>
            <a:ext cx="808255" cy="546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0: Fake</a:t>
            </a:r>
          </a:p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1: Real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</a:t>
            </a:r>
          </a:p>
        </p:txBody>
      </p:sp>
      <p:sp>
        <p:nvSpPr>
          <p:cNvPr id="226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7" name="Discriminator"/>
          <p:cNvSpPr/>
          <p:nvPr/>
        </p:nvSpPr>
        <p:spPr>
          <a:xfrm>
            <a:off x="8100666" y="1589971"/>
            <a:ext cx="2358563" cy="1456665"/>
          </a:xfrm>
          <a:prstGeom prst="roundRect">
            <a:avLst>
              <a:gd name="adj" fmla="val 13570"/>
            </a:avLst>
          </a:prstGeom>
          <a:solidFill>
            <a:srgbClr val="D9E7D6"/>
          </a:solidFill>
          <a:ln w="12700">
            <a:solidFill>
              <a:srgbClr val="89B06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Discriminator</a:t>
            </a:r>
          </a:p>
        </p:txBody>
      </p:sp>
      <p:sp>
        <p:nvSpPr>
          <p:cNvPr id="228" name="Real samples"/>
          <p:cNvSpPr/>
          <p:nvPr/>
        </p:nvSpPr>
        <p:spPr>
          <a:xfrm>
            <a:off x="5814666" y="1335971"/>
            <a:ext cx="1331583" cy="767028"/>
          </a:xfrm>
          <a:prstGeom prst="ellipse">
            <a:avLst/>
          </a:prstGeom>
          <a:solidFill>
            <a:srgbClr val="EBEAEC"/>
          </a:solidFill>
          <a:ln w="12700">
            <a:solidFill>
              <a:srgbClr val="ADADA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rPr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Real</a:t>
            </a:r>
            <a:r>
              <a:t> samples</a:t>
            </a:r>
          </a:p>
        </p:txBody>
      </p:sp>
      <p:sp>
        <p:nvSpPr>
          <p:cNvPr id="229" name="Fake samples"/>
          <p:cNvSpPr/>
          <p:nvPr/>
        </p:nvSpPr>
        <p:spPr>
          <a:xfrm>
            <a:off x="5814666" y="2648305"/>
            <a:ext cx="1331583" cy="767028"/>
          </a:xfrm>
          <a:prstGeom prst="ellipse">
            <a:avLst/>
          </a:prstGeom>
          <a:solidFill>
            <a:srgbClr val="EBEAEC"/>
          </a:solidFill>
          <a:ln w="12700">
            <a:solidFill>
              <a:srgbClr val="ADADA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rPr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Fake</a:t>
            </a:r>
            <a:r>
              <a:t> samples</a:t>
            </a:r>
          </a:p>
        </p:txBody>
      </p:sp>
      <p:sp>
        <p:nvSpPr>
          <p:cNvPr id="230" name="Generator"/>
          <p:cNvSpPr/>
          <p:nvPr/>
        </p:nvSpPr>
        <p:spPr>
          <a:xfrm>
            <a:off x="2672189" y="2303486"/>
            <a:ext cx="2358563" cy="1456665"/>
          </a:xfrm>
          <a:prstGeom prst="roundRect">
            <a:avLst>
              <a:gd name="adj" fmla="val 13570"/>
            </a:avLst>
          </a:prstGeom>
          <a:solidFill>
            <a:srgbClr val="DFD6E6"/>
          </a:solidFill>
          <a:ln w="12700">
            <a:solidFill>
              <a:srgbClr val="A48DB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Generator</a:t>
            </a:r>
          </a:p>
        </p:txBody>
      </p:sp>
      <p:pic>
        <p:nvPicPr>
          <p:cNvPr id="231" name="GAN Architecture (7).png" descr="GAN Architecture (7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7070" y="2549417"/>
            <a:ext cx="1344283" cy="964720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線"/>
          <p:cNvSpPr/>
          <p:nvPr/>
        </p:nvSpPr>
        <p:spPr>
          <a:xfrm>
            <a:off x="5037188" y="3019945"/>
            <a:ext cx="7874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33" name="線"/>
          <p:cNvSpPr/>
          <p:nvPr/>
        </p:nvSpPr>
        <p:spPr>
          <a:xfrm>
            <a:off x="7145917" y="1804588"/>
            <a:ext cx="934373" cy="27041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34" name="線"/>
          <p:cNvSpPr/>
          <p:nvPr/>
        </p:nvSpPr>
        <p:spPr>
          <a:xfrm flipV="1">
            <a:off x="7094314" y="2421184"/>
            <a:ext cx="1039102" cy="45066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35" name="線"/>
          <p:cNvSpPr/>
          <p:nvPr/>
        </p:nvSpPr>
        <p:spPr>
          <a:xfrm>
            <a:off x="10474199" y="2311902"/>
            <a:ext cx="7874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36" name="Real/Fake…"/>
          <p:cNvSpPr/>
          <p:nvPr/>
        </p:nvSpPr>
        <p:spPr>
          <a:xfrm>
            <a:off x="11279797" y="1786466"/>
            <a:ext cx="1331583" cy="1069711"/>
          </a:xfrm>
          <a:prstGeom prst="ellipse">
            <a:avLst/>
          </a:prstGeom>
          <a:solidFill>
            <a:srgbClr val="EBEAEC"/>
          </a:solidFill>
          <a:ln w="12700">
            <a:solidFill>
              <a:srgbClr val="ADADA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Real/Fake</a:t>
            </a:r>
          </a:p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label</a:t>
            </a:r>
          </a:p>
        </p:txBody>
      </p:sp>
      <p:sp>
        <p:nvSpPr>
          <p:cNvPr id="237" name="線"/>
          <p:cNvSpPr/>
          <p:nvPr/>
        </p:nvSpPr>
        <p:spPr>
          <a:xfrm>
            <a:off x="1305585" y="3101192"/>
            <a:ext cx="1344283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38" name="z: noise…"/>
          <p:cNvSpPr txBox="1"/>
          <p:nvPr/>
        </p:nvSpPr>
        <p:spPr>
          <a:xfrm>
            <a:off x="1516919" y="3139616"/>
            <a:ext cx="92161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sz="1800"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z</a:t>
            </a:r>
            <a:r>
              <a:t>: noise </a:t>
            </a:r>
          </a:p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variable</a:t>
            </a:r>
          </a:p>
        </p:txBody>
      </p:sp>
      <p:sp>
        <p:nvSpPr>
          <p:cNvPr id="239" name="Neural…"/>
          <p:cNvSpPr txBox="1"/>
          <p:nvPr/>
        </p:nvSpPr>
        <p:spPr>
          <a:xfrm>
            <a:off x="6925247" y="3656810"/>
            <a:ext cx="1063906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Neural </a:t>
            </a:r>
          </a:p>
          <a:p>
            <a:pPr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Network</a:t>
            </a:r>
          </a:p>
        </p:txBody>
      </p:sp>
      <p:sp>
        <p:nvSpPr>
          <p:cNvPr id="240" name="線"/>
          <p:cNvSpPr/>
          <p:nvPr/>
        </p:nvSpPr>
        <p:spPr>
          <a:xfrm flipV="1">
            <a:off x="7947889" y="3045907"/>
            <a:ext cx="637866" cy="809719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41" name="線"/>
          <p:cNvSpPr/>
          <p:nvPr/>
        </p:nvSpPr>
        <p:spPr>
          <a:xfrm flipH="1" flipV="1">
            <a:off x="4990916" y="3726890"/>
            <a:ext cx="1916542" cy="339820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pic>
        <p:nvPicPr>
          <p:cNvPr id="242" name="スクリーンショット 2017-08-11 19.01.32.png" descr="スクリーンショット 2017-08-11 19.01.3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86757" y="822899"/>
            <a:ext cx="787401" cy="35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スクリーンショット 2017-08-11 19.01.57.png" descr="スクリーンショット 2017-08-11 19.01.5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0433" y="3567448"/>
            <a:ext cx="3810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スクリーンショット 2017-08-11 19.02.13.png" descr="スクリーンショット 2017-08-11 19.02.13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72367" y="1793629"/>
            <a:ext cx="1092201" cy="482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5" name="スクリーンショット 2017-08-11 19.02.31.png" descr="スクリーンショット 2017-08-11 19.02.31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771649" y="1104031"/>
            <a:ext cx="1079501" cy="393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スクリーンショット 2017-08-11 19.02.54.png" descr="スクリーンショット 2017-08-11 19.02.54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3673670" y="3876307"/>
            <a:ext cx="355601" cy="368301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x"/>
          <p:cNvSpPr txBox="1"/>
          <p:nvPr/>
        </p:nvSpPr>
        <p:spPr>
          <a:xfrm>
            <a:off x="7306019" y="2037087"/>
            <a:ext cx="302362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x</a:t>
            </a:r>
          </a:p>
        </p:txBody>
      </p:sp>
      <p:sp>
        <p:nvSpPr>
          <p:cNvPr id="248" name="0: Fake…"/>
          <p:cNvSpPr txBox="1"/>
          <p:nvPr/>
        </p:nvSpPr>
        <p:spPr>
          <a:xfrm>
            <a:off x="11566861" y="3018722"/>
            <a:ext cx="808255" cy="546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0: Fake</a:t>
            </a:r>
          </a:p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1: Real</a:t>
            </a:r>
          </a:p>
        </p:txBody>
      </p:sp>
      <p:pic>
        <p:nvPicPr>
          <p:cNvPr id="249" name="スクリーンショット 2017-09-08 23.40.22.png" descr="スクリーンショット 2017-09-08 23.40.22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361786" y="7865705"/>
            <a:ext cx="10968105" cy="1051041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Maximize the loss function of the D"/>
          <p:cNvSpPr txBox="1"/>
          <p:nvPr/>
        </p:nvSpPr>
        <p:spPr>
          <a:xfrm>
            <a:off x="675874" y="7268728"/>
            <a:ext cx="5285285" cy="447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Maximize the loss function of the D</a:t>
            </a:r>
          </a:p>
        </p:txBody>
      </p:sp>
      <p:pic>
        <p:nvPicPr>
          <p:cNvPr id="251" name="スクリーンショット 2017-09-08 23.41.20.png" descr="スクリーンショット 2017-09-08 23.41.20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1278576" y="5824114"/>
            <a:ext cx="6845784" cy="1101829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Minimize the loss function of G"/>
          <p:cNvSpPr txBox="1"/>
          <p:nvPr/>
        </p:nvSpPr>
        <p:spPr>
          <a:xfrm>
            <a:off x="683569" y="5139308"/>
            <a:ext cx="4709171" cy="447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Minimize the loss function of 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9" grpId="2"/>
      <p:bldP build="whole" bldLvl="1" animBg="1" rev="0" advAuto="0" spid="25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Minimax ga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Minimax game</a:t>
            </a:r>
          </a:p>
        </p:txBody>
      </p:sp>
      <p:sp>
        <p:nvSpPr>
          <p:cNvPr id="255" name="The training process is playing the minimax game between G and D:"/>
          <p:cNvSpPr txBox="1"/>
          <p:nvPr>
            <p:ph type="body" idx="1"/>
          </p:nvPr>
        </p:nvSpPr>
        <p:spPr>
          <a:xfrm>
            <a:off x="659077" y="1890976"/>
            <a:ext cx="11985890" cy="5739078"/>
          </a:xfrm>
          <a:prstGeom prst="rect">
            <a:avLst/>
          </a:prstGeom>
        </p:spPr>
        <p:txBody>
          <a:bodyPr anchor="t"/>
          <a:lstStyle/>
          <a:p>
            <a:pPr/>
            <a:r>
              <a:t>The training process is playing the minimax game between G and D:</a:t>
            </a:r>
          </a:p>
        </p:txBody>
      </p:sp>
      <p:sp>
        <p:nvSpPr>
          <p:cNvPr id="256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7" name="(Goodfellow 2014)"/>
          <p:cNvSpPr txBox="1"/>
          <p:nvPr/>
        </p:nvSpPr>
        <p:spPr>
          <a:xfrm>
            <a:off x="10059831" y="4334271"/>
            <a:ext cx="240167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(Goodfellow 2014)</a:t>
            </a:r>
          </a:p>
        </p:txBody>
      </p:sp>
      <p:pic>
        <p:nvPicPr>
          <p:cNvPr id="258" name="スクリーンショット 2017-09-08 23.37.50.png" descr="スクリーンショット 2017-09-08 23.37.5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0638" y="3169835"/>
            <a:ext cx="10892368" cy="8820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Algorith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Algorithm</a:t>
            </a:r>
          </a:p>
        </p:txBody>
      </p:sp>
      <p:sp>
        <p:nvSpPr>
          <p:cNvPr id="26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2" name="スクリーンショット 2017-08-11 20.07.17.png" descr="スクリーンショット 2017-08-11 20.07.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9950" y="1580488"/>
            <a:ext cx="11264900" cy="736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radient saturation in minimax ga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Gradient saturation in minimax game</a:t>
            </a:r>
          </a:p>
        </p:txBody>
      </p:sp>
      <p:sp>
        <p:nvSpPr>
          <p:cNvPr id="26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6" name="The inner loop (with k) will optimize D. We hope this step makes D(G(z)) near to 0…"/>
          <p:cNvSpPr txBox="1"/>
          <p:nvPr/>
        </p:nvSpPr>
        <p:spPr>
          <a:xfrm>
            <a:off x="878656" y="1427600"/>
            <a:ext cx="11750081" cy="1691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The inner loop (with k) will optimize D. We hope this step makes D(G(z)) near to 0 </a:t>
            </a:r>
          </a:p>
          <a:p>
            <a: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In minimax game,  the loss function of G will be optimized with the target</a:t>
            </a:r>
            <a:br/>
            <a:r>
              <a:t> log(1-D(G(z))), which gives low gradient when D(G(z)) near to 0</a:t>
            </a:r>
          </a:p>
        </p:txBody>
      </p:sp>
      <p:pic>
        <p:nvPicPr>
          <p:cNvPr id="267" name="スクリーンショット 2017-09-10 14.28.41.png" descr="スクリーンショット 2017-09-10 14.28.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99775" y="3651712"/>
            <a:ext cx="6168183" cy="3137479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One trick to solve the low gradient problem is to change the target when  optimizing the loss function of G:"/>
          <p:cNvSpPr txBox="1"/>
          <p:nvPr/>
        </p:nvSpPr>
        <p:spPr>
          <a:xfrm>
            <a:off x="810104" y="7091875"/>
            <a:ext cx="10334725" cy="8028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One trick to solve the low gradient problem is to change the target when </a:t>
            </a:r>
            <a:br/>
            <a:r>
              <a:t>optimizing the loss function of G:</a:t>
            </a:r>
          </a:p>
        </p:txBody>
      </p:sp>
      <p:pic>
        <p:nvPicPr>
          <p:cNvPr id="269" name="スクリーンショット 2017-09-09 8.53.28.png" descr="スクリーンショット 2017-09-09 8.53.2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80714" y="8197388"/>
            <a:ext cx="5806305" cy="1025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Improved version"/>
          <p:cNvSpPr txBox="1"/>
          <p:nvPr>
            <p:ph type="title"/>
          </p:nvPr>
        </p:nvSpPr>
        <p:spPr>
          <a:xfrm>
            <a:off x="493414" y="148166"/>
            <a:ext cx="12058783" cy="1082411"/>
          </a:xfrm>
          <a:prstGeom prst="rect">
            <a:avLst/>
          </a:prstGeom>
        </p:spPr>
        <p:txBody>
          <a:bodyPr/>
          <a:lstStyle/>
          <a:p>
            <a:pPr/>
            <a:r>
              <a:t>Improved version</a:t>
            </a:r>
          </a:p>
        </p:txBody>
      </p:sp>
      <p:sp>
        <p:nvSpPr>
          <p:cNvPr id="272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3" name="(Goodfellow 2016)"/>
          <p:cNvSpPr txBox="1"/>
          <p:nvPr/>
        </p:nvSpPr>
        <p:spPr>
          <a:xfrm>
            <a:off x="10144498" y="9018525"/>
            <a:ext cx="240167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(Goodfellow 2016)</a:t>
            </a:r>
          </a:p>
        </p:txBody>
      </p:sp>
      <p:sp>
        <p:nvSpPr>
          <p:cNvPr id="274" name="Maximize the loss function of the D"/>
          <p:cNvSpPr txBox="1"/>
          <p:nvPr/>
        </p:nvSpPr>
        <p:spPr>
          <a:xfrm>
            <a:off x="709741" y="7116328"/>
            <a:ext cx="5285285" cy="447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Maximize the loss function of the D</a:t>
            </a:r>
          </a:p>
        </p:txBody>
      </p:sp>
      <p:sp>
        <p:nvSpPr>
          <p:cNvPr id="275" name="Minimize the loss function of G"/>
          <p:cNvSpPr txBox="1"/>
          <p:nvPr/>
        </p:nvSpPr>
        <p:spPr>
          <a:xfrm>
            <a:off x="683569" y="5413122"/>
            <a:ext cx="4709171" cy="447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Minimize the loss function of G</a:t>
            </a:r>
          </a:p>
        </p:txBody>
      </p:sp>
      <p:pic>
        <p:nvPicPr>
          <p:cNvPr id="276" name="スクリーンショット 2017-09-09 8.53.28.png" descr="スクリーンショット 2017-09-09 8.53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6200" y="5975376"/>
            <a:ext cx="5806305" cy="10259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スクリーンショット 2017-09-08 23.40.22.png" descr="スクリーンショット 2017-09-08 23.40.2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29520" y="3315546"/>
            <a:ext cx="10968104" cy="1051040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Maximize the loss function of the D"/>
          <p:cNvSpPr txBox="1"/>
          <p:nvPr/>
        </p:nvSpPr>
        <p:spPr>
          <a:xfrm>
            <a:off x="811341" y="2811209"/>
            <a:ext cx="5285285" cy="447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Maximize the loss function of the D</a:t>
            </a:r>
          </a:p>
        </p:txBody>
      </p:sp>
      <p:pic>
        <p:nvPicPr>
          <p:cNvPr id="279" name="スクリーンショット 2017-09-08 23.41.20.png" descr="スクリーンショット 2017-09-08 23.41.2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97109" y="1519915"/>
            <a:ext cx="6845784" cy="1101829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Minimize the loss function of G"/>
          <p:cNvSpPr txBox="1"/>
          <p:nvPr/>
        </p:nvSpPr>
        <p:spPr>
          <a:xfrm>
            <a:off x="819035" y="1109175"/>
            <a:ext cx="4709171" cy="447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Minimize the loss function of G</a:t>
            </a:r>
          </a:p>
        </p:txBody>
      </p:sp>
      <p:sp>
        <p:nvSpPr>
          <p:cNvPr id="281" name="角丸四角形"/>
          <p:cNvSpPr/>
          <p:nvPr/>
        </p:nvSpPr>
        <p:spPr>
          <a:xfrm>
            <a:off x="364066" y="5166836"/>
            <a:ext cx="12317480" cy="3640337"/>
          </a:xfrm>
          <a:prstGeom prst="roundRect">
            <a:avLst>
              <a:gd name="adj" fmla="val 15000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282" name="Improved version"/>
          <p:cNvSpPr/>
          <p:nvPr/>
        </p:nvSpPr>
        <p:spPr>
          <a:xfrm>
            <a:off x="8119533" y="5308600"/>
            <a:ext cx="4103490" cy="74877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Improved version</a:t>
            </a:r>
          </a:p>
        </p:txBody>
      </p:sp>
      <p:sp>
        <p:nvSpPr>
          <p:cNvPr id="283" name="矢印"/>
          <p:cNvSpPr/>
          <p:nvPr/>
        </p:nvSpPr>
        <p:spPr>
          <a:xfrm rot="5400000">
            <a:off x="6316133" y="4207995"/>
            <a:ext cx="711201" cy="789451"/>
          </a:xfrm>
          <a:prstGeom prst="rightArrow">
            <a:avLst>
              <a:gd name="adj1" fmla="val 40739"/>
              <a:gd name="adj2" fmla="val 61676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pic>
        <p:nvPicPr>
          <p:cNvPr id="284" name="スクリーンショット 2017-09-08 23.40.22.png" descr="スクリーンショット 2017-09-08 23.40.2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29520" y="7678582"/>
            <a:ext cx="10968104" cy="10510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9"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24"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9"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3"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Class="entr" nodeType="after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Class="entr" nodeType="afterEffect" presetSubtype="8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1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Class="entr" nodeType="afterEffect" presetSubtype="8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5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Class="entr" nodeType="afterEffect" presetSubtype="8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9"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8" grpId="3"/>
      <p:bldP build="whole" bldLvl="1" animBg="1" rev="0" advAuto="0" spid="280" grpId="1"/>
      <p:bldP build="whole" bldLvl="1" animBg="1" rev="0" advAuto="0" spid="276" grpId="7"/>
      <p:bldP build="whole" bldLvl="1" animBg="1" rev="0" advAuto="0" spid="283" grpId="5"/>
      <p:bldP build="whole" bldLvl="1" animBg="1" rev="0" advAuto="0" spid="274" grpId="8"/>
      <p:bldP build="whole" bldLvl="1" animBg="1" rev="0" advAuto="0" spid="275" grpId="6"/>
      <p:bldP build="whole" bldLvl="1" animBg="1" rev="0" advAuto="0" spid="281" grpId="9"/>
      <p:bldP build="whole" bldLvl="1" animBg="1" rev="0" advAuto="0" spid="284" grpId="11"/>
      <p:bldP build="whole" bldLvl="1" animBg="1" rev="0" advAuto="0" spid="277" grpId="4"/>
      <p:bldP build="whole" bldLvl="1" animBg="1" rev="0" advAuto="0" spid="282" grpId="10"/>
      <p:bldP build="whole" bldLvl="1" animBg="1" rev="0" advAuto="0" spid="279" grpId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7" name="Distribution matching"/>
          <p:cNvSpPr txBox="1"/>
          <p:nvPr/>
        </p:nvSpPr>
        <p:spPr>
          <a:xfrm>
            <a:off x="339714" y="3183467"/>
            <a:ext cx="12291505" cy="91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474747"/>
                </a:solidFill>
              </a:defRPr>
            </a:lvl1pPr>
          </a:lstStyle>
          <a:p>
            <a:pPr/>
            <a:r>
              <a:t>Distribution matching</a:t>
            </a:r>
          </a:p>
        </p:txBody>
      </p:sp>
      <p:sp>
        <p:nvSpPr>
          <p:cNvPr id="288" name="(Jupyter notebook)"/>
          <p:cNvSpPr txBox="1"/>
          <p:nvPr/>
        </p:nvSpPr>
        <p:spPr>
          <a:xfrm>
            <a:off x="111114" y="4936067"/>
            <a:ext cx="12291505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474747"/>
                </a:solidFill>
              </a:defRPr>
            </a:lvl1pPr>
          </a:lstStyle>
          <a:p>
            <a:pPr/>
            <a:r>
              <a:t>(Jupyter notebook)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1" name="Example Generating handwritten digits"/>
          <p:cNvSpPr txBox="1"/>
          <p:nvPr/>
        </p:nvSpPr>
        <p:spPr>
          <a:xfrm>
            <a:off x="356648" y="2912533"/>
            <a:ext cx="12291504" cy="335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6400">
                <a:solidFill>
                  <a:srgbClr val="474747"/>
                </a:solidFill>
              </a:defRPr>
            </a:pPr>
            <a:r>
              <a:t>Example</a:t>
            </a:r>
            <a:br/>
            <a:r>
              <a:t>Generating handwritten digits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Examp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</a:t>
            </a:r>
          </a:p>
        </p:txBody>
      </p:sp>
      <p:sp>
        <p:nvSpPr>
          <p:cNvPr id="294" name="Generate hand-writing digit trained on MNIST dataset…"/>
          <p:cNvSpPr txBox="1"/>
          <p:nvPr>
            <p:ph type="body" sz="half" idx="1"/>
          </p:nvPr>
        </p:nvSpPr>
        <p:spPr>
          <a:xfrm>
            <a:off x="642143" y="1586176"/>
            <a:ext cx="11870128" cy="2908218"/>
          </a:xfrm>
          <a:prstGeom prst="rect">
            <a:avLst/>
          </a:prstGeom>
        </p:spPr>
        <p:txBody>
          <a:bodyPr/>
          <a:lstStyle/>
          <a:p>
            <a:pPr marL="360045" indent="-360045" defTabSz="473201">
              <a:spcBef>
                <a:spcPts val="3400"/>
              </a:spcBef>
              <a:defRPr sz="2592">
                <a:solidFill>
                  <a:srgbClr val="464646"/>
                </a:solidFill>
              </a:defRPr>
            </a:pPr>
            <a:r>
              <a:t>Generate hand-writing digit trained on MNIST dataset</a:t>
            </a:r>
          </a:p>
          <a:p>
            <a:pPr marL="360045" indent="-360045" defTabSz="473201">
              <a:spcBef>
                <a:spcPts val="3400"/>
              </a:spcBef>
              <a:defRPr sz="2592">
                <a:solidFill>
                  <a:srgbClr val="464646"/>
                </a:solidFill>
              </a:defRPr>
            </a:pPr>
            <a:r>
              <a:t>Train the models on MNIST dataset</a:t>
            </a:r>
          </a:p>
          <a:p>
            <a:pPr lvl="1" marL="720090" indent="-360045" defTabSz="473201">
              <a:spcBef>
                <a:spcPts val="3400"/>
              </a:spcBef>
              <a:defRPr sz="2592">
                <a:solidFill>
                  <a:srgbClr val="464646"/>
                </a:solidFill>
              </a:defRPr>
            </a:pPr>
            <a:r>
              <a:t>Dataset of hand-written digit greyscale images</a:t>
            </a:r>
          </a:p>
          <a:p>
            <a:pPr lvl="1" marL="720090" indent="-360045" defTabSz="473201">
              <a:spcBef>
                <a:spcPts val="3400"/>
              </a:spcBef>
              <a:defRPr sz="2592">
                <a:solidFill>
                  <a:srgbClr val="464646"/>
                </a:solidFill>
              </a:defRPr>
            </a:pPr>
            <a:r>
              <a:t>60,000 training and 10,000 testing images of size 28x28</a:t>
            </a:r>
          </a:p>
        </p:txBody>
      </p:sp>
      <p:sp>
        <p:nvSpPr>
          <p:cNvPr id="29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96" name="スクリーンショット 2017-08-11 23.34.08.png" descr="スクリーンショット 2017-08-11 23.34.0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0748" y="4907170"/>
            <a:ext cx="977901" cy="952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7" name="スクリーンショット 2017-08-11 23.35.31.png" descr="スクリーンショット 2017-08-11 23.35.3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31415" y="4894470"/>
            <a:ext cx="977901" cy="97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8" name="スクリーンショット 2017-08-11 23.35.38.png" descr="スクリーンショット 2017-08-11 23.35.3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632081" y="4900820"/>
            <a:ext cx="952501" cy="965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9" name="スクリーンショット 2017-08-11 23.35.24.png" descr="スクリーンショット 2017-08-11 23.35.2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430748" y="5954920"/>
            <a:ext cx="977901" cy="990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0" name="スクリーンショット 2017-08-11 23.35.12.png" descr="スクリーンショット 2017-08-11 23.35.12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544115" y="5967620"/>
            <a:ext cx="952501" cy="965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1" name="スクリーンショット 2017-08-11 23.34.51.png" descr="スクリーンショット 2017-08-11 23.34.51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632081" y="5961270"/>
            <a:ext cx="990601" cy="97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スクリーンショット 2017-08-11 23.34.44.png" descr="スクリーンショット 2017-08-11 23.34.44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2443448" y="7040770"/>
            <a:ext cx="952501" cy="965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スクリーンショット 2017-08-11 23.34.32.png" descr="スクリーンショット 2017-08-11 23.34.32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3537765" y="7028070"/>
            <a:ext cx="965201" cy="965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4" name="スクリーンショット 2017-08-11 23.37.29.png" descr="スクリーンショット 2017-08-11 23.37.29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4638431" y="7015370"/>
            <a:ext cx="977901" cy="97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スクリーンショット 2017-08-11 23.38.19.png" descr="スクリーンショット 2017-08-11 23.38.19.png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7764748" y="4888120"/>
            <a:ext cx="977901" cy="990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6" name="スクリーンショット 2017-08-11 23.39.12.png" descr="スクリーンショット 2017-08-11 23.39.12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8837898" y="4888120"/>
            <a:ext cx="965201" cy="990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7" name="スクリーンショット 2017-08-11 23.39.22.png" descr="スクリーンショット 2017-08-11 23.39.22.png"/>
          <p:cNvPicPr>
            <a:picLocks noChangeAspect="1"/>
          </p:cNvPicPr>
          <p:nvPr/>
        </p:nvPicPr>
        <p:blipFill>
          <a:blip r:embed="rId13">
            <a:extLst/>
          </a:blip>
          <a:stretch>
            <a:fillRect/>
          </a:stretch>
        </p:blipFill>
        <p:spPr>
          <a:xfrm>
            <a:off x="9898348" y="4881770"/>
            <a:ext cx="990601" cy="97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8" name="スクリーンショット 2017-08-11 23.39.33.png" descr="スクリーンショット 2017-08-11 23.39.33.png"/>
          <p:cNvPicPr>
            <a:picLocks noChangeAspect="1"/>
          </p:cNvPicPr>
          <p:nvPr/>
        </p:nvPicPr>
        <p:blipFill>
          <a:blip r:embed="rId14">
            <a:extLst/>
          </a:blip>
          <a:stretch>
            <a:fillRect/>
          </a:stretch>
        </p:blipFill>
        <p:spPr>
          <a:xfrm>
            <a:off x="7777448" y="5954920"/>
            <a:ext cx="952501" cy="990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9" name="スクリーンショット 2017-08-11 23.39.43.png" descr="スクリーンショット 2017-08-11 23.39.43.png"/>
          <p:cNvPicPr>
            <a:picLocks noChangeAspect="1"/>
          </p:cNvPicPr>
          <p:nvPr/>
        </p:nvPicPr>
        <p:blipFill>
          <a:blip r:embed="rId15">
            <a:extLst/>
          </a:blip>
          <a:stretch>
            <a:fillRect/>
          </a:stretch>
        </p:blipFill>
        <p:spPr>
          <a:xfrm>
            <a:off x="8844248" y="5961270"/>
            <a:ext cx="977901" cy="97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スクリーンショット 2017-08-11 23.39.57.png" descr="スクリーンショット 2017-08-11 23.39.57.png"/>
          <p:cNvPicPr>
            <a:picLocks noChangeAspect="1"/>
          </p:cNvPicPr>
          <p:nvPr/>
        </p:nvPicPr>
        <p:blipFill>
          <a:blip r:embed="rId16">
            <a:extLst/>
          </a:blip>
          <a:stretch>
            <a:fillRect/>
          </a:stretch>
        </p:blipFill>
        <p:spPr>
          <a:xfrm>
            <a:off x="9904698" y="5948570"/>
            <a:ext cx="977901" cy="97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1" name="スクリーンショット 2017-08-11 23.40.07.png" descr="スクリーンショット 2017-08-11 23.40.07.png"/>
          <p:cNvPicPr>
            <a:picLocks noChangeAspect="1"/>
          </p:cNvPicPr>
          <p:nvPr/>
        </p:nvPicPr>
        <p:blipFill>
          <a:blip r:embed="rId17">
            <a:extLst/>
          </a:blip>
          <a:stretch>
            <a:fillRect/>
          </a:stretch>
        </p:blipFill>
        <p:spPr>
          <a:xfrm>
            <a:off x="7758398" y="7047120"/>
            <a:ext cx="990601" cy="952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2" name="スクリーンショット 2017-08-11 23.40.24.png" descr="スクリーンショット 2017-08-11 23.40.24.png"/>
          <p:cNvPicPr>
            <a:picLocks noChangeAspect="1"/>
          </p:cNvPicPr>
          <p:nvPr/>
        </p:nvPicPr>
        <p:blipFill>
          <a:blip r:embed="rId18">
            <a:extLst/>
          </a:blip>
          <a:stretch>
            <a:fillRect/>
          </a:stretch>
        </p:blipFill>
        <p:spPr>
          <a:xfrm>
            <a:off x="9911048" y="7014708"/>
            <a:ext cx="965201" cy="97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3" name="スクリーンショット 2017-08-11 23.40.50.png" descr="スクリーンショット 2017-08-11 23.40.50.png"/>
          <p:cNvPicPr>
            <a:picLocks noChangeAspect="1"/>
          </p:cNvPicPr>
          <p:nvPr/>
        </p:nvPicPr>
        <p:blipFill>
          <a:blip r:embed="rId19">
            <a:extLst/>
          </a:blip>
          <a:stretch>
            <a:fillRect/>
          </a:stretch>
        </p:blipFill>
        <p:spPr>
          <a:xfrm>
            <a:off x="8825198" y="7015370"/>
            <a:ext cx="990601" cy="10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14" name="矢印"/>
          <p:cNvSpPr/>
          <p:nvPr/>
        </p:nvSpPr>
        <p:spPr>
          <a:xfrm>
            <a:off x="5946135" y="5875148"/>
            <a:ext cx="150786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315" name="Real hand-writing digits…"/>
          <p:cNvSpPr txBox="1"/>
          <p:nvPr/>
        </p:nvSpPr>
        <p:spPr>
          <a:xfrm>
            <a:off x="2469999" y="8240920"/>
            <a:ext cx="3100732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800"/>
            </a:pPr>
            <a:r>
              <a:t>Real hand-writing digits</a:t>
            </a:r>
          </a:p>
          <a:p>
            <a:pPr>
              <a:defRPr sz="1800"/>
            </a:pPr>
            <a:r>
              <a:t>(real images)</a:t>
            </a:r>
          </a:p>
        </p:txBody>
      </p:sp>
      <p:sp>
        <p:nvSpPr>
          <p:cNvPr id="316" name="Generated hand-writing digits…"/>
          <p:cNvSpPr txBox="1"/>
          <p:nvPr/>
        </p:nvSpPr>
        <p:spPr>
          <a:xfrm>
            <a:off x="7402671" y="8177420"/>
            <a:ext cx="3861055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800"/>
            </a:pPr>
            <a:r>
              <a:t>Generated hand-writing digits</a:t>
            </a:r>
          </a:p>
          <a:p>
            <a:pPr>
              <a:defRPr sz="1800"/>
            </a:pPr>
            <a:r>
              <a:t>(fake images)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hange the loss function optimization for practice"/>
          <p:cNvSpPr txBox="1"/>
          <p:nvPr>
            <p:ph type="title"/>
          </p:nvPr>
        </p:nvSpPr>
        <p:spPr>
          <a:xfrm>
            <a:off x="493414" y="148166"/>
            <a:ext cx="12183997" cy="1082411"/>
          </a:xfrm>
          <a:prstGeom prst="rect">
            <a:avLst/>
          </a:prstGeom>
        </p:spPr>
        <p:txBody>
          <a:bodyPr/>
          <a:lstStyle>
            <a:lvl1pPr defTabSz="525779">
              <a:defRPr sz="4319"/>
            </a:lvl1pPr>
          </a:lstStyle>
          <a:p>
            <a:pPr/>
            <a:r>
              <a:t>Change the loss function optimization for practice</a:t>
            </a:r>
          </a:p>
        </p:txBody>
      </p:sp>
      <p:sp>
        <p:nvSpPr>
          <p:cNvPr id="319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20" name="(Goodfellow 2016)"/>
          <p:cNvSpPr txBox="1"/>
          <p:nvPr/>
        </p:nvSpPr>
        <p:spPr>
          <a:xfrm>
            <a:off x="10144498" y="9018525"/>
            <a:ext cx="240167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(Goodfellow 2016)</a:t>
            </a:r>
          </a:p>
        </p:txBody>
      </p:sp>
      <p:sp>
        <p:nvSpPr>
          <p:cNvPr id="321" name="Minimize the loss function of the D"/>
          <p:cNvSpPr txBox="1"/>
          <p:nvPr/>
        </p:nvSpPr>
        <p:spPr>
          <a:xfrm>
            <a:off x="709741" y="7116328"/>
            <a:ext cx="5200602" cy="447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Minimize the loss function of the D</a:t>
            </a:r>
          </a:p>
        </p:txBody>
      </p:sp>
      <p:sp>
        <p:nvSpPr>
          <p:cNvPr id="322" name="Minimize the loss function of G"/>
          <p:cNvSpPr txBox="1"/>
          <p:nvPr/>
        </p:nvSpPr>
        <p:spPr>
          <a:xfrm>
            <a:off x="683569" y="5413122"/>
            <a:ext cx="4709171" cy="447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Minimize the loss function of G</a:t>
            </a:r>
          </a:p>
        </p:txBody>
      </p:sp>
      <p:pic>
        <p:nvPicPr>
          <p:cNvPr id="323" name="スクリーンショット 2017-09-09 8.53.28.png" descr="スクリーンショット 2017-09-09 8.53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6200" y="5975376"/>
            <a:ext cx="5806305" cy="1025927"/>
          </a:xfrm>
          <a:prstGeom prst="rect">
            <a:avLst/>
          </a:prstGeom>
          <a:ln w="12700">
            <a:miter lim="400000"/>
          </a:ln>
        </p:spPr>
      </p:pic>
      <p:pic>
        <p:nvPicPr>
          <p:cNvPr id="324" name="スクリーンショット 2017-09-09 8.53.32.png" descr="スクリーンショット 2017-09-09 8.53.3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24516" y="7800728"/>
            <a:ext cx="9409299" cy="1006027"/>
          </a:xfrm>
          <a:prstGeom prst="rect">
            <a:avLst/>
          </a:prstGeom>
          <a:ln w="12700">
            <a:miter lim="400000"/>
          </a:ln>
        </p:spPr>
      </p:pic>
      <p:pic>
        <p:nvPicPr>
          <p:cNvPr id="325" name="スクリーンショット 2017-09-08 23.40.22.png" descr="スクリーンショット 2017-09-08 23.40.2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29520" y="3315546"/>
            <a:ext cx="10968104" cy="1051040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Maximize the loss function of the D"/>
          <p:cNvSpPr txBox="1"/>
          <p:nvPr/>
        </p:nvSpPr>
        <p:spPr>
          <a:xfrm>
            <a:off x="811341" y="2811209"/>
            <a:ext cx="5285285" cy="447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Maximize the loss function of the D</a:t>
            </a:r>
          </a:p>
        </p:txBody>
      </p:sp>
      <p:sp>
        <p:nvSpPr>
          <p:cNvPr id="327" name="Minimize the loss function of G"/>
          <p:cNvSpPr txBox="1"/>
          <p:nvPr/>
        </p:nvSpPr>
        <p:spPr>
          <a:xfrm>
            <a:off x="819035" y="1109175"/>
            <a:ext cx="4709171" cy="447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44500" indent="-444500" algn="l">
              <a:spcBef>
                <a:spcPts val="4200"/>
              </a:spcBef>
              <a:buSzPct val="145000"/>
              <a:buChar char="•"/>
              <a:defRPr>
                <a:solidFill>
                  <a:srgbClr val="4F4F4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Minimize the loss function of G</a:t>
            </a:r>
          </a:p>
        </p:txBody>
      </p:sp>
      <p:sp>
        <p:nvSpPr>
          <p:cNvPr id="328" name="角丸四角形"/>
          <p:cNvSpPr/>
          <p:nvPr/>
        </p:nvSpPr>
        <p:spPr>
          <a:xfrm>
            <a:off x="364066" y="5166836"/>
            <a:ext cx="12317480" cy="3640337"/>
          </a:xfrm>
          <a:prstGeom prst="roundRect">
            <a:avLst>
              <a:gd name="adj" fmla="val 15000"/>
            </a:avLst>
          </a:prstGeom>
          <a:ln w="381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329" name="In practice"/>
          <p:cNvSpPr/>
          <p:nvPr/>
        </p:nvSpPr>
        <p:spPr>
          <a:xfrm>
            <a:off x="8119533" y="5308600"/>
            <a:ext cx="4103490" cy="748771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In practice</a:t>
            </a:r>
          </a:p>
        </p:txBody>
      </p:sp>
      <p:sp>
        <p:nvSpPr>
          <p:cNvPr id="330" name="矢印"/>
          <p:cNvSpPr/>
          <p:nvPr/>
        </p:nvSpPr>
        <p:spPr>
          <a:xfrm rot="5400000">
            <a:off x="6316133" y="4207995"/>
            <a:ext cx="711201" cy="789451"/>
          </a:xfrm>
          <a:prstGeom prst="rightArrow">
            <a:avLst>
              <a:gd name="adj1" fmla="val 40739"/>
              <a:gd name="adj2" fmla="val 61676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331" name="Improved version"/>
          <p:cNvSpPr/>
          <p:nvPr/>
        </p:nvSpPr>
        <p:spPr>
          <a:xfrm>
            <a:off x="8119533" y="1178537"/>
            <a:ext cx="4103490" cy="748772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Improved version</a:t>
            </a:r>
          </a:p>
        </p:txBody>
      </p:sp>
      <p:pic>
        <p:nvPicPr>
          <p:cNvPr id="332" name="スクリーンショット 2017-09-09 8.53.28.png" descr="スクリーンショット 2017-09-09 8.53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8100" y="1658143"/>
            <a:ext cx="5806305" cy="1025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0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1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20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5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9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3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Class="entr" nodeType="after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7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Class="entr" nodeType="afterEffect" presetSubtype="8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1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Class="entr" nodeType="afterEffect" presetSubtype="8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5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Class="entr" nodeType="afterEffect" presetSubtype="8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9"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Class="entr" nodeType="afterEffect" presetSubtype="8" presetID="2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3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4" grpId="8"/>
      <p:bldP build="whole" bldLvl="1" animBg="1" rev="0" advAuto="0" spid="322" grpId="5"/>
      <p:bldP build="whole" bldLvl="1" animBg="1" rev="0" advAuto="0" spid="332" grpId="12"/>
      <p:bldP build="whole" bldLvl="1" animBg="1" rev="0" advAuto="0" spid="328" grpId="9"/>
      <p:bldP build="whole" bldLvl="1" animBg="1" rev="0" advAuto="0" spid="331" grpId="11"/>
      <p:bldP build="whole" bldLvl="1" animBg="1" rev="0" advAuto="0" spid="325" grpId="3"/>
      <p:bldP build="whole" bldLvl="1" animBg="1" rev="0" advAuto="0" spid="326" grpId="2"/>
      <p:bldP build="whole" bldLvl="1" animBg="1" rev="0" advAuto="0" spid="330" grpId="4"/>
      <p:bldP build="whole" bldLvl="1" animBg="1" rev="0" advAuto="0" spid="321" grpId="7"/>
      <p:bldP build="whole" bldLvl="1" animBg="1" rev="0" advAuto="0" spid="329" grpId="10"/>
      <p:bldP build="whole" bldLvl="1" animBg="1" rev="0" advAuto="0" spid="323" grpId="6"/>
      <p:bldP build="whole" bldLvl="1" animBg="1" rev="0" advAuto="0" spid="32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Agend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</a:t>
            </a:r>
          </a:p>
        </p:txBody>
      </p:sp>
      <p:sp>
        <p:nvSpPr>
          <p:cNvPr id="124" name="Generative Modeli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9900" indent="-469900">
              <a:spcBef>
                <a:spcPts val="2400"/>
              </a:spcBef>
              <a:buClr>
                <a:srgbClr val="929292"/>
              </a:buClr>
              <a:buSzPct val="60000"/>
              <a:buFont typeface="Zapf Dingbats"/>
              <a:buChar char="❖"/>
              <a:defRPr sz="36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Generative Modeling</a:t>
            </a:r>
          </a:p>
          <a:p>
            <a:pPr marL="469900" indent="-469900">
              <a:spcBef>
                <a:spcPts val="2400"/>
              </a:spcBef>
              <a:buClr>
                <a:srgbClr val="929292"/>
              </a:buClr>
              <a:buSzPct val="60000"/>
              <a:buFont typeface="Zapf Dingbats"/>
              <a:buChar char="❖"/>
              <a:defRPr sz="36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Idea of GAN</a:t>
            </a:r>
          </a:p>
          <a:p>
            <a:pPr marL="469900" indent="-469900">
              <a:spcBef>
                <a:spcPts val="2400"/>
              </a:spcBef>
              <a:buClr>
                <a:srgbClr val="929292"/>
              </a:buClr>
              <a:buSzPct val="60000"/>
              <a:buFont typeface="Zapf Dingbats"/>
              <a:buChar char="❖"/>
              <a:defRPr sz="36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Training GAN</a:t>
            </a:r>
          </a:p>
          <a:p>
            <a:pPr marL="469900" indent="-469900">
              <a:spcBef>
                <a:spcPts val="2400"/>
              </a:spcBef>
              <a:buClr>
                <a:srgbClr val="929292"/>
              </a:buClr>
              <a:buSzPct val="60000"/>
              <a:buFont typeface="Zapf Dingbats"/>
              <a:buChar char="❖"/>
              <a:defRPr sz="36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Distribution matching</a:t>
            </a:r>
          </a:p>
          <a:p>
            <a:pPr marL="469900" indent="-469900">
              <a:spcBef>
                <a:spcPts val="2400"/>
              </a:spcBef>
              <a:buClr>
                <a:srgbClr val="929292"/>
              </a:buClr>
              <a:buSzPct val="60000"/>
              <a:buFont typeface="Zapf Dingbats"/>
              <a:buChar char="❖"/>
              <a:defRPr sz="36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Example</a:t>
            </a:r>
          </a:p>
          <a:p>
            <a:pPr marL="469900" indent="-469900">
              <a:spcBef>
                <a:spcPts val="2400"/>
              </a:spcBef>
              <a:buClr>
                <a:srgbClr val="929292"/>
              </a:buClr>
              <a:buSzPct val="60000"/>
              <a:buFont typeface="Zapf Dingbats"/>
              <a:buChar char="❖"/>
              <a:defRPr sz="36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Variants</a:t>
            </a:r>
          </a:p>
          <a:p>
            <a:pPr marL="469900" indent="-469900">
              <a:spcBef>
                <a:spcPts val="2400"/>
              </a:spcBef>
              <a:buClr>
                <a:srgbClr val="929292"/>
              </a:buClr>
              <a:buSzPct val="60000"/>
              <a:buFont typeface="Zapf Dingbats"/>
              <a:buChar char="❖"/>
              <a:defRPr sz="36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Applications of Generative Models</a:t>
            </a:r>
          </a:p>
        </p:txBody>
      </p:sp>
      <p:sp>
        <p:nvSpPr>
          <p:cNvPr id="125" name="スライド番号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Network Architecture - Discriminat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Network Architecture - Discriminator</a:t>
            </a:r>
          </a:p>
        </p:txBody>
      </p:sp>
      <p:sp>
        <p:nvSpPr>
          <p:cNvPr id="33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36" name="GAN Architecture (4).png" descr="GAN Architecture (4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19486" y="2111575"/>
            <a:ext cx="6729064" cy="5530450"/>
          </a:xfrm>
          <a:prstGeom prst="rect">
            <a:avLst/>
          </a:prstGeom>
          <a:ln w="12700">
            <a:miter lim="400000"/>
          </a:ln>
        </p:spPr>
      </p:pic>
      <p:sp>
        <p:nvSpPr>
          <p:cNvPr id="337" name="(784)"/>
          <p:cNvSpPr txBox="1"/>
          <p:nvPr/>
        </p:nvSpPr>
        <p:spPr>
          <a:xfrm>
            <a:off x="4744811" y="7718530"/>
            <a:ext cx="563576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(784)</a:t>
            </a:r>
          </a:p>
        </p:txBody>
      </p:sp>
      <p:sp>
        <p:nvSpPr>
          <p:cNvPr id="338" name="(128)"/>
          <p:cNvSpPr txBox="1"/>
          <p:nvPr/>
        </p:nvSpPr>
        <p:spPr>
          <a:xfrm>
            <a:off x="6440305" y="7718530"/>
            <a:ext cx="563577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/>
            </a:lvl1pPr>
          </a:lstStyle>
          <a:p>
            <a:pPr/>
            <a:r>
              <a:t>(128)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Network 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Network Architecture</a:t>
            </a:r>
          </a:p>
        </p:txBody>
      </p:sp>
      <p:sp>
        <p:nvSpPr>
          <p:cNvPr id="34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42" name="スクリーンショット 2017-08-12 0.44.57.png" descr="スクリーンショット 2017-08-12 0.44.5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9993" y="1265477"/>
            <a:ext cx="6224919" cy="808209"/>
          </a:xfrm>
          <a:prstGeom prst="rect">
            <a:avLst/>
          </a:prstGeom>
          <a:ln w="12700">
            <a:miter lim="400000"/>
          </a:ln>
        </p:spPr>
      </p:pic>
      <p:pic>
        <p:nvPicPr>
          <p:cNvPr id="343" name="スクリーンショット 2017-08-12 0.47.07.png" descr="スクリーンショット 2017-08-12 0.47.0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88788" y="5388350"/>
            <a:ext cx="3224267" cy="451398"/>
          </a:xfrm>
          <a:prstGeom prst="rect">
            <a:avLst/>
          </a:prstGeom>
          <a:ln w="12700">
            <a:miter lim="400000"/>
          </a:ln>
        </p:spPr>
      </p:pic>
      <p:pic>
        <p:nvPicPr>
          <p:cNvPr id="344" name="スクリーンショット 2017-08-12 0.47.25.png" descr="スクリーンショット 2017-08-12 0.47.2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08106" y="6177309"/>
            <a:ext cx="6165194" cy="7970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45" name="スクリーンショット 2017-08-12 0.48.12.png" descr="スクリーンショット 2017-08-12 0.48.1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63242" y="7994694"/>
            <a:ext cx="6553665" cy="906905"/>
          </a:xfrm>
          <a:prstGeom prst="rect">
            <a:avLst/>
          </a:prstGeom>
          <a:ln w="12700">
            <a:miter lim="400000"/>
          </a:ln>
        </p:spPr>
      </p:pic>
      <p:pic>
        <p:nvPicPr>
          <p:cNvPr id="346" name="GAN Architecture (9).png" descr="GAN Architecture (9)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0" y="579233"/>
            <a:ext cx="13004800" cy="6770692"/>
          </a:xfrm>
          <a:prstGeom prst="rect">
            <a:avLst/>
          </a:prstGeom>
          <a:ln w="12700">
            <a:miter lim="400000"/>
          </a:ln>
        </p:spPr>
      </p:pic>
      <p:pic>
        <p:nvPicPr>
          <p:cNvPr id="347" name="スクリーンショット 2017-08-12 1.13.08.png" descr="スクリーンショット 2017-08-12 1.13.08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96339" y="2108585"/>
            <a:ext cx="2197499" cy="906905"/>
          </a:xfrm>
          <a:prstGeom prst="rect">
            <a:avLst/>
          </a:prstGeom>
          <a:ln w="12700">
            <a:miter lim="400000"/>
          </a:ln>
        </p:spPr>
      </p:pic>
      <p:pic>
        <p:nvPicPr>
          <p:cNvPr id="348" name="スクリーンショット 2017-08-12 1.13.37.png" descr="スクリーンショット 2017-08-12 1.13.37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7475571" y="7002992"/>
            <a:ext cx="2197499" cy="826260"/>
          </a:xfrm>
          <a:prstGeom prst="rect">
            <a:avLst/>
          </a:prstGeom>
          <a:ln w="12700">
            <a:miter lim="400000"/>
          </a:ln>
        </p:spPr>
      </p:pic>
      <p:pic>
        <p:nvPicPr>
          <p:cNvPr id="349" name="スクリーンショット 2017-08-12 1.14.05.png" descr="スクリーンショット 2017-08-12 1.14.05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7465872" y="8865496"/>
            <a:ext cx="2887213" cy="797084"/>
          </a:xfrm>
          <a:prstGeom prst="rect">
            <a:avLst/>
          </a:prstGeom>
          <a:ln w="12700">
            <a:miter lim="400000"/>
          </a:ln>
        </p:spPr>
      </p:pic>
      <p:sp>
        <p:nvSpPr>
          <p:cNvPr id="350" name="Cross-Entropy loss…"/>
          <p:cNvSpPr/>
          <p:nvPr/>
        </p:nvSpPr>
        <p:spPr>
          <a:xfrm>
            <a:off x="3343473" y="2001385"/>
            <a:ext cx="3049720" cy="1303537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t>Cross-Entropy loss</a:t>
            </a:r>
          </a:p>
          <a:p>
            <a:pPr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t>btw predicted FAKE label &amp; REAL label to fool D</a:t>
            </a:r>
          </a:p>
        </p:txBody>
      </p:sp>
      <p:sp>
        <p:nvSpPr>
          <p:cNvPr id="351" name="Cross-Entropy loss"/>
          <p:cNvSpPr/>
          <p:nvPr/>
        </p:nvSpPr>
        <p:spPr>
          <a:xfrm>
            <a:off x="10365183" y="5239663"/>
            <a:ext cx="2403410" cy="748772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Cross-Entropy loss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4" name="Demo"/>
          <p:cNvSpPr txBox="1"/>
          <p:nvPr/>
        </p:nvSpPr>
        <p:spPr>
          <a:xfrm>
            <a:off x="356648" y="3454400"/>
            <a:ext cx="12291504" cy="91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474747"/>
                </a:solidFill>
              </a:defRPr>
            </a:lvl1pPr>
          </a:lstStyle>
          <a:p>
            <a:pPr/>
            <a:r>
              <a:t>Demo</a:t>
            </a:r>
          </a:p>
        </p:txBody>
      </p:sp>
      <p:sp>
        <p:nvSpPr>
          <p:cNvPr id="355" name="(Jupyter notebook)"/>
          <p:cNvSpPr txBox="1"/>
          <p:nvPr/>
        </p:nvSpPr>
        <p:spPr>
          <a:xfrm>
            <a:off x="356648" y="4936067"/>
            <a:ext cx="12291504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474747"/>
                </a:solidFill>
              </a:defRPr>
            </a:lvl1pPr>
          </a:lstStyle>
          <a:p>
            <a:pPr/>
            <a:r>
              <a:t>(Jupyter notebook)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8" name="Variants"/>
          <p:cNvSpPr txBox="1"/>
          <p:nvPr/>
        </p:nvSpPr>
        <p:spPr>
          <a:xfrm>
            <a:off x="356648" y="4131733"/>
            <a:ext cx="12291504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474747"/>
                </a:solidFill>
              </a:defRPr>
            </a:lvl1pPr>
          </a:lstStyle>
          <a:p>
            <a:pPr/>
            <a:r>
              <a:t>Variants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DCG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DCGAN</a:t>
            </a:r>
          </a:p>
        </p:txBody>
      </p:sp>
      <p:sp>
        <p:nvSpPr>
          <p:cNvPr id="36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2" name="(Radford et al, ICLR 2016)"/>
          <p:cNvSpPr txBox="1"/>
          <p:nvPr/>
        </p:nvSpPr>
        <p:spPr>
          <a:xfrm>
            <a:off x="4822190" y="8528635"/>
            <a:ext cx="3360421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</a:lstStyle>
          <a:p>
            <a:pPr/>
            <a:r>
              <a:t>(Radford et al, ICLR 2016)</a:t>
            </a:r>
          </a:p>
        </p:txBody>
      </p:sp>
      <p:pic>
        <p:nvPicPr>
          <p:cNvPr id="363" name="スクリーンショット 2017-09-03 16.08.36.png" descr="スクリーンショット 2017-09-03 16.08.3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5350" y="2018410"/>
            <a:ext cx="11214100" cy="4737101"/>
          </a:xfrm>
          <a:prstGeom prst="rect">
            <a:avLst/>
          </a:prstGeom>
          <a:ln w="12700">
            <a:miter lim="400000"/>
          </a:ln>
        </p:spPr>
      </p:pic>
      <p:sp>
        <p:nvSpPr>
          <p:cNvPr id="364" name="・DCGAN architecture for the generator used for Large-scale Scene Understanding (LSUN)…"/>
          <p:cNvSpPr txBox="1"/>
          <p:nvPr/>
        </p:nvSpPr>
        <p:spPr>
          <a:xfrm>
            <a:off x="886478" y="1766382"/>
            <a:ext cx="10681107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>
                <a:solidFill>
                  <a:srgbClr val="414141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t>・DCGAN architecture for the generator used for Large-scale Scene Understanding (LSUN) </a:t>
            </a:r>
          </a:p>
          <a:p>
            <a:pPr algn="l">
              <a:defRPr sz="1800">
                <a:solidFill>
                  <a:srgbClr val="414141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  <a:r>
              <a:t>・From 100-dim random space to 64x64 images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DCG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DCGAN</a:t>
            </a:r>
          </a:p>
        </p:txBody>
      </p:sp>
      <p:sp>
        <p:nvSpPr>
          <p:cNvPr id="36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68" name="スクリーンショット 2017-09-03 16.15.59.png" descr="スクリーンショット 2017-09-03 16.15.5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7100" y="1993900"/>
            <a:ext cx="11150600" cy="5765800"/>
          </a:xfrm>
          <a:prstGeom prst="rect">
            <a:avLst/>
          </a:prstGeom>
          <a:ln w="12700">
            <a:miter lim="400000"/>
          </a:ln>
        </p:spPr>
      </p:pic>
      <p:sp>
        <p:nvSpPr>
          <p:cNvPr id="369" name="・Generated samples after training on LSUN dataset"/>
          <p:cNvSpPr txBox="1"/>
          <p:nvPr/>
        </p:nvSpPr>
        <p:spPr>
          <a:xfrm>
            <a:off x="886478" y="1447138"/>
            <a:ext cx="609036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5E5E5E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・Generated samples after training on LSUN dataset</a:t>
            </a:r>
          </a:p>
        </p:txBody>
      </p:sp>
      <p:sp>
        <p:nvSpPr>
          <p:cNvPr id="370" name="(Radford et al, ICLR 2016)"/>
          <p:cNvSpPr txBox="1"/>
          <p:nvPr/>
        </p:nvSpPr>
        <p:spPr>
          <a:xfrm>
            <a:off x="4822190" y="8528635"/>
            <a:ext cx="3360421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</a:lstStyle>
          <a:p>
            <a:pPr/>
            <a:r>
              <a:t>(Radford et al, ICLR 2016)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DCG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DCGAN</a:t>
            </a:r>
          </a:p>
        </p:txBody>
      </p:sp>
      <p:sp>
        <p:nvSpPr>
          <p:cNvPr id="37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74" name="スクリーンショット 2017-09-03 16.09.55.png" descr="スクリーンショット 2017-09-03 16.09.5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0900" y="2160170"/>
            <a:ext cx="11303000" cy="5930901"/>
          </a:xfrm>
          <a:prstGeom prst="rect">
            <a:avLst/>
          </a:prstGeom>
          <a:ln w="12700">
            <a:miter lim="400000"/>
          </a:ln>
        </p:spPr>
      </p:pic>
      <p:sp>
        <p:nvSpPr>
          <p:cNvPr id="375" name="・Vector arithmetic for visual concepts"/>
          <p:cNvSpPr txBox="1"/>
          <p:nvPr/>
        </p:nvSpPr>
        <p:spPr>
          <a:xfrm>
            <a:off x="868983" y="1530273"/>
            <a:ext cx="4542283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1800">
                <a:solidFill>
                  <a:srgbClr val="353435"/>
                </a:solidFill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・Vector arithmetic for visual concepts</a:t>
            </a:r>
          </a:p>
        </p:txBody>
      </p:sp>
      <p:sp>
        <p:nvSpPr>
          <p:cNvPr id="376" name="(Radford et al, ICLR 2016)"/>
          <p:cNvSpPr txBox="1"/>
          <p:nvPr/>
        </p:nvSpPr>
        <p:spPr>
          <a:xfrm>
            <a:off x="4822190" y="8528635"/>
            <a:ext cx="3360421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</a:lstStyle>
          <a:p>
            <a:pPr/>
            <a:r>
              <a:t>(Radford et al, ICLR 2016)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onditional G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Conditional GAN</a:t>
            </a:r>
          </a:p>
        </p:txBody>
      </p:sp>
      <p:sp>
        <p:nvSpPr>
          <p:cNvPr id="379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80" name="(Mirza et al, 2014)"/>
          <p:cNvSpPr txBox="1"/>
          <p:nvPr/>
        </p:nvSpPr>
        <p:spPr>
          <a:xfrm>
            <a:off x="10421596" y="185605"/>
            <a:ext cx="2361439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474747"/>
                </a:solidFill>
              </a:defRPr>
            </a:lvl1pPr>
          </a:lstStyle>
          <a:p>
            <a:pPr/>
            <a:r>
              <a:t>(Mirza et al, 2014)</a:t>
            </a:r>
          </a:p>
        </p:txBody>
      </p:sp>
      <p:pic>
        <p:nvPicPr>
          <p:cNvPr id="381" name="スクリーンショット 2017-09-04 23.04.01.png" descr="スクリーンショット 2017-09-04 23.04.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12829" y="704438"/>
            <a:ext cx="5697045" cy="4875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82" name="スクリーンショット 2017-09-04 23.06.05.png" descr="スクリーンショット 2017-09-04 23.06.0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0642" y="5834764"/>
            <a:ext cx="8316178" cy="570719"/>
          </a:xfrm>
          <a:prstGeom prst="rect">
            <a:avLst/>
          </a:prstGeom>
          <a:ln w="12700">
            <a:miter lim="400000"/>
          </a:ln>
        </p:spPr>
      </p:pic>
      <p:pic>
        <p:nvPicPr>
          <p:cNvPr id="383" name="スクリーンショット 2017-09-04 23.07.14.png" descr="スクリーンショット 2017-09-04 23.07.1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0642" y="7216300"/>
            <a:ext cx="8316178" cy="508959"/>
          </a:xfrm>
          <a:prstGeom prst="rect">
            <a:avLst/>
          </a:prstGeom>
          <a:ln w="12700">
            <a:miter lim="400000"/>
          </a:ln>
        </p:spPr>
      </p:pic>
      <p:sp>
        <p:nvSpPr>
          <p:cNvPr id="384" name="矢印"/>
          <p:cNvSpPr/>
          <p:nvPr/>
        </p:nvSpPr>
        <p:spPr>
          <a:xfrm rot="5400000">
            <a:off x="4301066" y="6416165"/>
            <a:ext cx="711201" cy="789452"/>
          </a:xfrm>
          <a:prstGeom prst="rightArrow">
            <a:avLst>
              <a:gd name="adj1" fmla="val 40739"/>
              <a:gd name="adj2" fmla="val 61676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pic>
        <p:nvPicPr>
          <p:cNvPr id="385" name="スクリーンショット 2017-09-04 23.12.26.png" descr="スクリーンショット 2017-09-04 23.12.2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481677" y="5770498"/>
            <a:ext cx="3336857" cy="3759730"/>
          </a:xfrm>
          <a:prstGeom prst="rect">
            <a:avLst/>
          </a:prstGeom>
          <a:ln w="12700">
            <a:miter lim="400000"/>
          </a:ln>
        </p:spPr>
      </p:pic>
      <p:sp>
        <p:nvSpPr>
          <p:cNvPr id="386" name="Class labels are encoded as one-hot vectors…"/>
          <p:cNvSpPr txBox="1"/>
          <p:nvPr>
            <p:ph type="body" sz="quarter" idx="1"/>
          </p:nvPr>
        </p:nvSpPr>
        <p:spPr>
          <a:xfrm>
            <a:off x="591873" y="1325976"/>
            <a:ext cx="6575756" cy="375973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5E5E5E"/>
                </a:solidFill>
              </a:defRPr>
            </a:pPr>
            <a:r>
              <a:t>Class labels are encoded as one-hot vectors </a:t>
            </a:r>
          </a:p>
          <a:p>
            <a:pPr>
              <a:defRPr>
                <a:solidFill>
                  <a:srgbClr val="5E5E5E"/>
                </a:solidFill>
              </a:defRPr>
            </a:pPr>
            <a:r>
              <a:t>Control class labels of images by feeding one-hot vectors to both Discriminator &amp; Generator</a:t>
            </a:r>
          </a:p>
        </p:txBody>
      </p:sp>
      <p:sp>
        <p:nvSpPr>
          <p:cNvPr id="387" name="Conditions on…"/>
          <p:cNvSpPr txBox="1"/>
          <p:nvPr/>
        </p:nvSpPr>
        <p:spPr>
          <a:xfrm>
            <a:off x="4806530" y="8536076"/>
            <a:ext cx="3391740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Conditions on </a:t>
            </a:r>
          </a:p>
          <a:p>
            <a:pPr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the instances for both D &amp; G</a:t>
            </a:r>
          </a:p>
        </p:txBody>
      </p:sp>
      <p:sp>
        <p:nvSpPr>
          <p:cNvPr id="388" name="線"/>
          <p:cNvSpPr/>
          <p:nvPr/>
        </p:nvSpPr>
        <p:spPr>
          <a:xfrm flipV="1">
            <a:off x="7148709" y="7644233"/>
            <a:ext cx="1028530" cy="1028530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389" name="線"/>
          <p:cNvSpPr/>
          <p:nvPr/>
        </p:nvSpPr>
        <p:spPr>
          <a:xfrm flipH="1" flipV="1">
            <a:off x="4754180" y="7728713"/>
            <a:ext cx="1010024" cy="859570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AN Zo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GAN Zoo</a:t>
            </a:r>
          </a:p>
        </p:txBody>
      </p:sp>
      <p:sp>
        <p:nvSpPr>
          <p:cNvPr id="392" name="Near to 200 GAN variants since the vanilla GAN was proposed in 2014…"/>
          <p:cNvSpPr txBox="1"/>
          <p:nvPr>
            <p:ph type="body" idx="1"/>
          </p:nvPr>
        </p:nvSpPr>
        <p:spPr>
          <a:xfrm>
            <a:off x="642143" y="1249548"/>
            <a:ext cx="11985891" cy="7627752"/>
          </a:xfrm>
          <a:prstGeom prst="rect">
            <a:avLst/>
          </a:prstGeom>
        </p:spPr>
        <p:txBody>
          <a:bodyPr/>
          <a:lstStyle/>
          <a:p>
            <a:pPr marL="391159" indent="-391159" defTabSz="514095">
              <a:spcBef>
                <a:spcPts val="3600"/>
              </a:spcBef>
              <a:defRPr sz="2816"/>
            </a:pPr>
            <a:r>
              <a:t>Near to 200 GAN variants since the vanilla GAN was proposed in 2014</a:t>
            </a:r>
          </a:p>
          <a:p>
            <a:pPr marL="391159" indent="-391159" defTabSz="514095">
              <a:spcBef>
                <a:spcPts val="3600"/>
              </a:spcBef>
              <a:defRPr sz="2816"/>
            </a:pPr>
          </a:p>
          <a:p>
            <a:pPr marL="391159" indent="-391159" defTabSz="514095">
              <a:spcBef>
                <a:spcPts val="3600"/>
              </a:spcBef>
              <a:defRPr sz="2816"/>
            </a:pPr>
          </a:p>
          <a:p>
            <a:pPr marL="391159" indent="-391159" defTabSz="514095">
              <a:spcBef>
                <a:spcPts val="3600"/>
              </a:spcBef>
              <a:defRPr sz="2816"/>
            </a:pPr>
          </a:p>
          <a:p>
            <a:pPr marL="391159" indent="-391159" defTabSz="514095">
              <a:spcBef>
                <a:spcPts val="3600"/>
              </a:spcBef>
              <a:defRPr sz="2816"/>
            </a:pPr>
          </a:p>
          <a:p>
            <a:pPr marL="391159" indent="-391159" defTabSz="514095">
              <a:spcBef>
                <a:spcPts val="3600"/>
              </a:spcBef>
              <a:defRPr sz="2816"/>
            </a:pPr>
          </a:p>
          <a:p>
            <a:pPr marL="391159" indent="-391159" defTabSz="514095">
              <a:spcBef>
                <a:spcPts val="3600"/>
              </a:spcBef>
              <a:defRPr sz="2816"/>
            </a:pPr>
          </a:p>
          <a:p>
            <a:pPr marL="391159" indent="-391159" defTabSz="514095">
              <a:spcBef>
                <a:spcPts val="3600"/>
              </a:spcBef>
              <a:defRPr sz="2816"/>
            </a:pPr>
            <a:r>
              <a:t>The GAN Zoo:</a:t>
            </a:r>
          </a:p>
          <a:p>
            <a:pPr lvl="1" marL="782319" indent="-391159" defTabSz="514095">
              <a:spcBef>
                <a:spcPts val="3600"/>
              </a:spcBef>
              <a:defRPr sz="2816"/>
            </a:pPr>
            <a:r>
              <a:rPr u="sng">
                <a:hlinkClick r:id="rId2" invalidUrl="" action="" tgtFrame="" tooltip="" history="1" highlightClick="0" endSnd="0"/>
              </a:rPr>
              <a:t>https://deephunt.in/the-gan-zoo-79597dc8c347</a:t>
            </a:r>
          </a:p>
        </p:txBody>
      </p:sp>
      <p:sp>
        <p:nvSpPr>
          <p:cNvPr id="39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94" name="スクリーンショット 2017-09-03 16.41.04.png" descr="スクリーンショット 2017-09-03 16.41.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46350" y="1720850"/>
            <a:ext cx="7912100" cy="5727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7" name="Is there anyway to evaluate the…"/>
          <p:cNvSpPr txBox="1"/>
          <p:nvPr/>
        </p:nvSpPr>
        <p:spPr>
          <a:xfrm>
            <a:off x="2288158" y="1828800"/>
            <a:ext cx="8428483" cy="193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Is there anyway to evaluate the </a:t>
            </a:r>
          </a:p>
          <a:p>
            <a:pPr>
              <a:defRPr sz="36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generated images automatically?</a:t>
            </a:r>
          </a:p>
          <a:p>
            <a:pPr>
              <a:defRPr sz="3600">
                <a:solidFill>
                  <a:srgbClr val="474747"/>
                </a:solidFill>
              </a:defRPr>
            </a:pPr>
            <a:r>
              <a:t>(so hard with training &lt;-&gt; looking)</a:t>
            </a:r>
          </a:p>
        </p:txBody>
      </p:sp>
      <p:sp>
        <p:nvSpPr>
          <p:cNvPr id="398" name="Ques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スライド番号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28" name="Generative Modeling"/>
          <p:cNvSpPr txBox="1"/>
          <p:nvPr/>
        </p:nvSpPr>
        <p:spPr>
          <a:xfrm>
            <a:off x="356648" y="4131733"/>
            <a:ext cx="12291504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474747"/>
                </a:solidFill>
              </a:defRPr>
            </a:lvl1pPr>
          </a:lstStyle>
          <a:p>
            <a:pPr/>
            <a:r>
              <a:t>Generative Modeling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01" name="Applications of Generative Models"/>
          <p:cNvSpPr txBox="1"/>
          <p:nvPr/>
        </p:nvSpPr>
        <p:spPr>
          <a:xfrm>
            <a:off x="805535" y="4521200"/>
            <a:ext cx="11393730" cy="711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474747"/>
                </a:solidFill>
              </a:defRPr>
            </a:lvl1pPr>
          </a:lstStyle>
          <a:p>
            <a:pPr/>
            <a:r>
              <a:t>Applications of Generative Models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Applications of Generative Mode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Applications of Generative Models</a:t>
            </a:r>
          </a:p>
        </p:txBody>
      </p:sp>
      <p:sp>
        <p:nvSpPr>
          <p:cNvPr id="404" name="Create art work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Create art works</a:t>
            </a:r>
          </a:p>
          <a:p>
            <a:pPr/>
            <a:r>
              <a:t>Build simulation environments</a:t>
            </a:r>
          </a:p>
          <a:p>
            <a:pPr/>
            <a:r>
              <a:t>Fix corrupted data…</a:t>
            </a:r>
          </a:p>
        </p:txBody>
      </p:sp>
      <p:sp>
        <p:nvSpPr>
          <p:cNvPr id="40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enerative Modeling metho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Generative Modeling methods</a:t>
            </a:r>
          </a:p>
        </p:txBody>
      </p:sp>
      <p:sp>
        <p:nvSpPr>
          <p:cNvPr id="408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409" name="スクリーンショット 2017-09-04 8.44.53.png" descr="スクリーンショット 2017-09-04 8.44.5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8086" y="1201990"/>
            <a:ext cx="10257110" cy="6823337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(Goodfellow 2016)"/>
          <p:cNvSpPr txBox="1"/>
          <p:nvPr/>
        </p:nvSpPr>
        <p:spPr>
          <a:xfrm>
            <a:off x="5301564" y="8495763"/>
            <a:ext cx="240167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(Goodfellow 2016)</a:t>
            </a:r>
          </a:p>
        </p:txBody>
      </p:sp>
      <p:sp>
        <p:nvSpPr>
          <p:cNvPr id="411" name="四角形"/>
          <p:cNvSpPr/>
          <p:nvPr/>
        </p:nvSpPr>
        <p:spPr>
          <a:xfrm>
            <a:off x="9961060" y="2912234"/>
            <a:ext cx="1451300" cy="734649"/>
          </a:xfrm>
          <a:prstGeom prst="rect">
            <a:avLst/>
          </a:pr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Summa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Summary</a:t>
            </a:r>
          </a:p>
        </p:txBody>
      </p:sp>
      <p:sp>
        <p:nvSpPr>
          <p:cNvPr id="414" name="GAN trains a generator along with a discriminator by an adversarial proces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GAN trains a generator along with a discriminator by an adversarial process:</a:t>
            </a:r>
          </a:p>
          <a:p>
            <a:pPr lvl="1">
              <a:defRPr sz="2700"/>
            </a:pPr>
            <a:r>
              <a:t>Discriminator aims to differentiate between real data and generated data</a:t>
            </a:r>
          </a:p>
          <a:p>
            <a:pPr lvl="1">
              <a:defRPr sz="2700"/>
            </a:pPr>
            <a:r>
              <a:t>Generator tries to fool the discriminator by generating data</a:t>
            </a:r>
          </a:p>
          <a:p>
            <a:pPr/>
            <a:r>
              <a:t>Both of discriminator and generator are usually neural networks  (although they can be other models)</a:t>
            </a:r>
          </a:p>
          <a:p>
            <a:pPr/>
            <a:r>
              <a:t>Proposed in 2014, GAN opened a new and hot research trend in Generative Modeling</a:t>
            </a:r>
          </a:p>
        </p:txBody>
      </p:sp>
      <p:sp>
        <p:nvSpPr>
          <p:cNvPr id="41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8" name="Thank you!"/>
          <p:cNvSpPr txBox="1"/>
          <p:nvPr/>
        </p:nvSpPr>
        <p:spPr>
          <a:xfrm>
            <a:off x="4621326" y="3098800"/>
            <a:ext cx="3762148" cy="711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solidFill>
                  <a:srgbClr val="474747"/>
                </a:solidFill>
              </a:defRPr>
            </a:lvl1pPr>
          </a:lstStyle>
          <a:p>
            <a:pPr/>
            <a:r>
              <a:t>Thank you!</a:t>
            </a:r>
          </a:p>
        </p:txBody>
      </p:sp>
      <p:pic>
        <p:nvPicPr>
          <p:cNvPr id="419" name="スクリーンショット 2017-09-09 0.44.35.png" descr="スクリーンショット 2017-09-09 0.44.3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93316" y="4229100"/>
            <a:ext cx="1689101" cy="185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enerative Mode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Generative Modeling</a:t>
            </a:r>
          </a:p>
        </p:txBody>
      </p:sp>
      <p:sp>
        <p:nvSpPr>
          <p:cNvPr id="131" name="スライド番号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2" name="スクリーンショット 2017-08-09 8.44.14.png" descr="スクリーンショット 2017-08-09 8.44.1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7966" y="1508577"/>
            <a:ext cx="3724445" cy="24692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スクリーンショット 2017-08-09 8.45.30.png" descr="スクリーンショット 2017-08-09 8.45.3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63416" y="1797050"/>
            <a:ext cx="3441701" cy="189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線"/>
          <p:cNvSpPr/>
          <p:nvPr/>
        </p:nvSpPr>
        <p:spPr>
          <a:xfrm>
            <a:off x="4962662" y="2743200"/>
            <a:ext cx="2850875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pic>
        <p:nvPicPr>
          <p:cNvPr id="135" name="スクリーンショット 2017-08-09 8.47.18.png" descr="スクリーンショット 2017-08-09 8.47.18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34894" y="5852583"/>
            <a:ext cx="3698745" cy="2469246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線"/>
          <p:cNvSpPr/>
          <p:nvPr/>
        </p:nvSpPr>
        <p:spPr>
          <a:xfrm>
            <a:off x="9726877" y="3953337"/>
            <a:ext cx="1" cy="16352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37" name="pmodel"/>
          <p:cNvSpPr txBox="1"/>
          <p:nvPr/>
        </p:nvSpPr>
        <p:spPr>
          <a:xfrm>
            <a:off x="7851328" y="3734197"/>
            <a:ext cx="79041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</a:t>
            </a:r>
            <a:r>
              <a:rPr sz="1100"/>
              <a:t>model</a:t>
            </a:r>
          </a:p>
        </p:txBody>
      </p:sp>
      <p:sp>
        <p:nvSpPr>
          <p:cNvPr id="138" name="Training samples"/>
          <p:cNvSpPr txBox="1"/>
          <p:nvPr/>
        </p:nvSpPr>
        <p:spPr>
          <a:xfrm>
            <a:off x="1103867" y="4047463"/>
            <a:ext cx="2889200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Training samples</a:t>
            </a:r>
          </a:p>
        </p:txBody>
      </p:sp>
      <p:sp>
        <p:nvSpPr>
          <p:cNvPr id="139" name="Density estimation"/>
          <p:cNvSpPr txBox="1"/>
          <p:nvPr/>
        </p:nvSpPr>
        <p:spPr>
          <a:xfrm>
            <a:off x="5187721" y="1909434"/>
            <a:ext cx="2400758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Density estimation</a:t>
            </a:r>
          </a:p>
        </p:txBody>
      </p:sp>
      <p:sp>
        <p:nvSpPr>
          <p:cNvPr id="140" name="(Explicit or implicit)"/>
          <p:cNvSpPr txBox="1"/>
          <p:nvPr/>
        </p:nvSpPr>
        <p:spPr>
          <a:xfrm>
            <a:off x="5144173" y="2295837"/>
            <a:ext cx="2487854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(Explicit or implicit)</a:t>
            </a:r>
          </a:p>
        </p:txBody>
      </p:sp>
      <p:sp>
        <p:nvSpPr>
          <p:cNvPr id="141" name="Model samples"/>
          <p:cNvSpPr txBox="1"/>
          <p:nvPr/>
        </p:nvSpPr>
        <p:spPr>
          <a:xfrm>
            <a:off x="7724411" y="8374856"/>
            <a:ext cx="2568246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Model samples</a:t>
            </a:r>
          </a:p>
        </p:txBody>
      </p:sp>
      <p:sp>
        <p:nvSpPr>
          <p:cNvPr id="142" name="(Goodfellow 2016)"/>
          <p:cNvSpPr txBox="1"/>
          <p:nvPr/>
        </p:nvSpPr>
        <p:spPr>
          <a:xfrm>
            <a:off x="712631" y="8531489"/>
            <a:ext cx="2401672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/>
            </a:lvl1pPr>
          </a:lstStyle>
          <a:p>
            <a:pPr/>
            <a:r>
              <a:t>(Goodfellow 2016)</a:t>
            </a:r>
          </a:p>
        </p:txBody>
      </p:sp>
      <p:pic>
        <p:nvPicPr>
          <p:cNvPr id="143" name="スクリーンショット 2017-08-09 8.51.41.png" descr="スクリーンショット 2017-08-09 8.51.4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416289" y="4044325"/>
            <a:ext cx="1673666" cy="897327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pdata"/>
          <p:cNvSpPr txBox="1"/>
          <p:nvPr/>
        </p:nvSpPr>
        <p:spPr>
          <a:xfrm>
            <a:off x="4518081" y="4936605"/>
            <a:ext cx="666637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</a:t>
            </a:r>
            <a:r>
              <a:rPr sz="1100"/>
              <a:t>data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6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0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5"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9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3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Class="entr" nodeType="after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7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clickEffect" presetSubtype="1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42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Class="entr" nodeType="afterEffect" presetSubtype="1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46"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Class="entr" nodeType="afterEffect" presetSubtype="1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50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Class="entr" nodeType="afterEffect" presetSubtype="1" presetID="2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54"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1" grpId="12"/>
      <p:bldP build="whole" bldLvl="1" animBg="1" rev="0" advAuto="0" spid="140" grpId="10"/>
      <p:bldP build="whole" bldLvl="1" animBg="1" rev="0" advAuto="0" spid="143" grpId="3"/>
      <p:bldP build="whole" bldLvl="1" animBg="1" rev="0" advAuto="0" spid="139" grpId="5"/>
      <p:bldP build="whole" bldLvl="1" animBg="1" rev="0" advAuto="0" spid="138" grpId="2"/>
      <p:bldP build="whole" bldLvl="1" animBg="1" rev="0" advAuto="0" spid="144" grpId="4"/>
      <p:bldP build="whole" bldLvl="1" animBg="1" rev="0" advAuto="0" spid="137" grpId="8"/>
      <p:bldP build="whole" bldLvl="1" animBg="1" rev="0" advAuto="0" spid="136" grpId="9"/>
      <p:bldP build="whole" bldLvl="1" animBg="1" rev="0" advAuto="0" spid="133" grpId="7"/>
      <p:bldP build="whole" bldLvl="1" animBg="1" rev="0" advAuto="0" spid="135" grpId="11"/>
      <p:bldP build="whole" bldLvl="1" animBg="1" rev="0" advAuto="0" spid="134" grpId="6"/>
      <p:bldP build="whole" bldLvl="1" animBg="1" rev="0" advAuto="0" spid="13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スライド番号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7" name="The idea of GAN"/>
          <p:cNvSpPr txBox="1"/>
          <p:nvPr/>
        </p:nvSpPr>
        <p:spPr>
          <a:xfrm>
            <a:off x="356648" y="4131733"/>
            <a:ext cx="12291504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474747"/>
                </a:solidFill>
              </a:defRPr>
            </a:lvl1pPr>
          </a:lstStyle>
          <a:p>
            <a:pPr/>
            <a:r>
              <a:t>The idea of GAN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he idea of G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idea of GAN</a:t>
            </a:r>
          </a:p>
        </p:txBody>
      </p:sp>
      <p:sp>
        <p:nvSpPr>
          <p:cNvPr id="150" name="スライド番号"/>
          <p:cNvSpPr txBox="1"/>
          <p:nvPr>
            <p:ph type="sldNum" sz="quarter" idx="2"/>
          </p:nvPr>
        </p:nvSpPr>
        <p:spPr>
          <a:xfrm>
            <a:off x="6385373" y="93472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51" name="GAN Architecture (5).png" descr="GAN Architecture (5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52205" y="1074376"/>
            <a:ext cx="8700390" cy="6454732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Discriminator"/>
          <p:cNvSpPr/>
          <p:nvPr/>
        </p:nvSpPr>
        <p:spPr>
          <a:xfrm>
            <a:off x="7258446" y="7937500"/>
            <a:ext cx="2289441" cy="1270000"/>
          </a:xfrm>
          <a:prstGeom prst="roundRect">
            <a:avLst>
              <a:gd name="adj" fmla="val 15000"/>
            </a:avLst>
          </a:prstGeom>
          <a:solidFill>
            <a:srgbClr val="D9E7D6"/>
          </a:solidFill>
          <a:ln w="12700">
            <a:solidFill>
              <a:srgbClr val="94B778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Discriminator</a:t>
            </a:r>
          </a:p>
        </p:txBody>
      </p:sp>
      <p:sp>
        <p:nvSpPr>
          <p:cNvPr id="153" name="Generator"/>
          <p:cNvSpPr/>
          <p:nvPr/>
        </p:nvSpPr>
        <p:spPr>
          <a:xfrm>
            <a:off x="3456913" y="7937500"/>
            <a:ext cx="2289441" cy="1270000"/>
          </a:xfrm>
          <a:prstGeom prst="roundRect">
            <a:avLst>
              <a:gd name="adj" fmla="val 15000"/>
            </a:avLst>
          </a:prstGeom>
          <a:solidFill>
            <a:srgbClr val="DFD6E6"/>
          </a:solidFill>
          <a:ln w="12700">
            <a:solidFill>
              <a:srgbClr val="987EA9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Generator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2" grpId="1"/>
      <p:bldP build="whole" bldLvl="1" animBg="1" rev="0" advAuto="0" spid="153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スライド番号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6" name="Training GAN"/>
          <p:cNvSpPr txBox="1"/>
          <p:nvPr/>
        </p:nvSpPr>
        <p:spPr>
          <a:xfrm>
            <a:off x="356648" y="4131733"/>
            <a:ext cx="12291504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6400">
                <a:solidFill>
                  <a:srgbClr val="474747"/>
                </a:solidFill>
              </a:defRPr>
            </a:lvl1pPr>
          </a:lstStyle>
          <a:p>
            <a:pPr/>
            <a:r>
              <a:t>Training GAN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Frame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Framework</a:t>
            </a:r>
          </a:p>
        </p:txBody>
      </p:sp>
      <p:sp>
        <p:nvSpPr>
          <p:cNvPr id="159" name="スライド番号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0" name="Discriminator"/>
          <p:cNvSpPr/>
          <p:nvPr/>
        </p:nvSpPr>
        <p:spPr>
          <a:xfrm>
            <a:off x="8026400" y="2709073"/>
            <a:ext cx="2255110" cy="1456664"/>
          </a:xfrm>
          <a:prstGeom prst="roundRect">
            <a:avLst>
              <a:gd name="adj" fmla="val 13570"/>
            </a:avLst>
          </a:prstGeom>
          <a:solidFill>
            <a:srgbClr val="D9E7D6"/>
          </a:solidFill>
          <a:ln w="12700">
            <a:solidFill>
              <a:srgbClr val="89B06A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Discriminator</a:t>
            </a:r>
          </a:p>
        </p:txBody>
      </p:sp>
      <p:sp>
        <p:nvSpPr>
          <p:cNvPr id="161" name="Real samples"/>
          <p:cNvSpPr/>
          <p:nvPr/>
        </p:nvSpPr>
        <p:spPr>
          <a:xfrm>
            <a:off x="5740400" y="2488939"/>
            <a:ext cx="1331582" cy="767028"/>
          </a:xfrm>
          <a:prstGeom prst="ellipse">
            <a:avLst/>
          </a:prstGeom>
          <a:solidFill>
            <a:srgbClr val="EBEAEC"/>
          </a:solidFill>
          <a:ln w="12700">
            <a:solidFill>
              <a:srgbClr val="ADADA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rPr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Real</a:t>
            </a:r>
            <a:r>
              <a:t> samples</a:t>
            </a:r>
          </a:p>
        </p:txBody>
      </p:sp>
      <p:sp>
        <p:nvSpPr>
          <p:cNvPr id="162" name="Fake samples"/>
          <p:cNvSpPr/>
          <p:nvPr/>
        </p:nvSpPr>
        <p:spPr>
          <a:xfrm>
            <a:off x="5740400" y="3767406"/>
            <a:ext cx="1331582" cy="767028"/>
          </a:xfrm>
          <a:prstGeom prst="ellipse">
            <a:avLst/>
          </a:prstGeom>
          <a:solidFill>
            <a:srgbClr val="EBEAEC"/>
          </a:solidFill>
          <a:ln w="12700">
            <a:solidFill>
              <a:srgbClr val="ADADA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rPr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Fake</a:t>
            </a:r>
            <a:r>
              <a:t> samples</a:t>
            </a:r>
          </a:p>
        </p:txBody>
      </p:sp>
      <p:sp>
        <p:nvSpPr>
          <p:cNvPr id="163" name="Generator"/>
          <p:cNvSpPr/>
          <p:nvPr/>
        </p:nvSpPr>
        <p:spPr>
          <a:xfrm>
            <a:off x="2993826" y="3468951"/>
            <a:ext cx="2061899" cy="1456665"/>
          </a:xfrm>
          <a:prstGeom prst="roundRect">
            <a:avLst>
              <a:gd name="adj" fmla="val 13570"/>
            </a:avLst>
          </a:prstGeom>
          <a:solidFill>
            <a:srgbClr val="DFD6E6"/>
          </a:solidFill>
          <a:ln w="12700">
            <a:solidFill>
              <a:srgbClr val="A48DB3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Generator</a:t>
            </a:r>
          </a:p>
        </p:txBody>
      </p:sp>
      <p:pic>
        <p:nvPicPr>
          <p:cNvPr id="164" name="GAN Architecture (7).png" descr="GAN Architecture (7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8752" y="3714882"/>
            <a:ext cx="1344283" cy="96472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線"/>
          <p:cNvSpPr/>
          <p:nvPr/>
        </p:nvSpPr>
        <p:spPr>
          <a:xfrm>
            <a:off x="5062950" y="4149981"/>
            <a:ext cx="68881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66" name="線"/>
          <p:cNvSpPr/>
          <p:nvPr/>
        </p:nvSpPr>
        <p:spPr>
          <a:xfrm>
            <a:off x="7071650" y="2923690"/>
            <a:ext cx="934373" cy="27041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67" name="線"/>
          <p:cNvSpPr/>
          <p:nvPr/>
        </p:nvSpPr>
        <p:spPr>
          <a:xfrm flipV="1">
            <a:off x="7020047" y="3540286"/>
            <a:ext cx="1039102" cy="45066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68" name="線"/>
          <p:cNvSpPr/>
          <p:nvPr/>
        </p:nvSpPr>
        <p:spPr>
          <a:xfrm>
            <a:off x="10276486" y="3427986"/>
            <a:ext cx="68881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69" name="Real/Fake…"/>
          <p:cNvSpPr/>
          <p:nvPr/>
        </p:nvSpPr>
        <p:spPr>
          <a:xfrm>
            <a:off x="10963553" y="2902549"/>
            <a:ext cx="1331583" cy="1069711"/>
          </a:xfrm>
          <a:prstGeom prst="ellipse">
            <a:avLst/>
          </a:prstGeom>
          <a:solidFill>
            <a:srgbClr val="EBEAEC"/>
          </a:solidFill>
          <a:ln w="12700">
            <a:solidFill>
              <a:srgbClr val="ADADA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Real/Fake</a:t>
            </a:r>
          </a:p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label</a:t>
            </a:r>
          </a:p>
        </p:txBody>
      </p:sp>
      <p:sp>
        <p:nvSpPr>
          <p:cNvPr id="170" name="線"/>
          <p:cNvSpPr/>
          <p:nvPr/>
        </p:nvSpPr>
        <p:spPr>
          <a:xfrm>
            <a:off x="1613712" y="4235229"/>
            <a:ext cx="138044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71" name="z: noise…"/>
          <p:cNvSpPr txBox="1"/>
          <p:nvPr/>
        </p:nvSpPr>
        <p:spPr>
          <a:xfrm>
            <a:off x="1843124" y="4284488"/>
            <a:ext cx="92161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rPr sz="1800">
                <a:latin typeface="ヒラギノ角ゴ ProN W6"/>
                <a:ea typeface="ヒラギノ角ゴ ProN W6"/>
                <a:cs typeface="ヒラギノ角ゴ ProN W6"/>
                <a:sym typeface="ヒラギノ角ゴ ProN W6"/>
              </a:rPr>
              <a:t>z</a:t>
            </a:r>
            <a:r>
              <a:t>: noise </a:t>
            </a:r>
          </a:p>
          <a:p>
            <a:pPr>
              <a:defRPr sz="14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variable</a:t>
            </a:r>
          </a:p>
        </p:txBody>
      </p:sp>
      <p:sp>
        <p:nvSpPr>
          <p:cNvPr id="172" name="Neural…"/>
          <p:cNvSpPr txBox="1"/>
          <p:nvPr/>
        </p:nvSpPr>
        <p:spPr>
          <a:xfrm>
            <a:off x="7141447" y="5670905"/>
            <a:ext cx="1380440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latin typeface="+mn-lt"/>
                <a:ea typeface="+mn-ea"/>
                <a:cs typeface="+mn-cs"/>
                <a:sym typeface="ヒラギノ角ゴ ProN W3"/>
              </a:defRPr>
            </a:pPr>
            <a:r>
              <a:t>Neural </a:t>
            </a:r>
          </a:p>
          <a:p>
            <a:pPr>
              <a:defRPr>
                <a:latin typeface="+mn-lt"/>
                <a:ea typeface="+mn-ea"/>
                <a:cs typeface="+mn-cs"/>
                <a:sym typeface="ヒラギノ角ゴ ProN W3"/>
              </a:defRPr>
            </a:pPr>
            <a:r>
              <a:t>Network</a:t>
            </a:r>
          </a:p>
        </p:txBody>
      </p:sp>
      <p:sp>
        <p:nvSpPr>
          <p:cNvPr id="173" name="線"/>
          <p:cNvSpPr/>
          <p:nvPr/>
        </p:nvSpPr>
        <p:spPr>
          <a:xfrm flipV="1">
            <a:off x="8410182" y="4165009"/>
            <a:ext cx="1008223" cy="1632414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74" name="線"/>
          <p:cNvSpPr/>
          <p:nvPr/>
        </p:nvSpPr>
        <p:spPr>
          <a:xfrm flipH="1" flipV="1">
            <a:off x="4954951" y="4926625"/>
            <a:ext cx="2299031" cy="969243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75" name="Generative Adversarial Networks"/>
          <p:cNvSpPr/>
          <p:nvPr/>
        </p:nvSpPr>
        <p:spPr>
          <a:xfrm>
            <a:off x="3626808" y="7374466"/>
            <a:ext cx="5751183" cy="1305588"/>
          </a:xfrm>
          <a:prstGeom prst="roundRect">
            <a:avLst>
              <a:gd name="adj" fmla="val 15000"/>
            </a:avLst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Generative Adversarial Networks</a:t>
            </a:r>
          </a:p>
        </p:txBody>
      </p:sp>
      <p:sp>
        <p:nvSpPr>
          <p:cNvPr id="176" name="Distinguish real &amp; fake samples:…"/>
          <p:cNvSpPr txBox="1"/>
          <p:nvPr/>
        </p:nvSpPr>
        <p:spPr>
          <a:xfrm>
            <a:off x="8073201" y="1156048"/>
            <a:ext cx="3808706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Distinguish real &amp; fake samples:</a:t>
            </a:r>
          </a:p>
          <a:p>
            <a:pPr algn="l"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* 0: Fake</a:t>
            </a:r>
          </a:p>
          <a:p>
            <a:pPr algn="l"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* 1: Real</a:t>
            </a:r>
          </a:p>
        </p:txBody>
      </p:sp>
      <p:sp>
        <p:nvSpPr>
          <p:cNvPr id="177" name="Try to fool the Discriminator…"/>
          <p:cNvSpPr txBox="1"/>
          <p:nvPr/>
        </p:nvSpPr>
        <p:spPr>
          <a:xfrm>
            <a:off x="1376068" y="1674631"/>
            <a:ext cx="3385338" cy="67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Try to fool the Discriminator</a:t>
            </a:r>
          </a:p>
          <a:p>
            <a:pPr algn="l">
              <a:defRPr sz="1800">
                <a:latin typeface="+mn-lt"/>
                <a:ea typeface="+mn-ea"/>
                <a:cs typeface="+mn-cs"/>
                <a:sym typeface="ヒラギノ角ゴ ProN W3"/>
              </a:defRPr>
            </a:pPr>
            <a:r>
              <a:t>by generating fake samples</a:t>
            </a:r>
          </a:p>
        </p:txBody>
      </p:sp>
      <p:sp>
        <p:nvSpPr>
          <p:cNvPr id="178" name="線"/>
          <p:cNvSpPr/>
          <p:nvPr/>
        </p:nvSpPr>
        <p:spPr>
          <a:xfrm flipH="1" flipV="1">
            <a:off x="2875261" y="2384639"/>
            <a:ext cx="1028529" cy="1028530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  <p:sp>
        <p:nvSpPr>
          <p:cNvPr id="179" name="線"/>
          <p:cNvSpPr/>
          <p:nvPr/>
        </p:nvSpPr>
        <p:spPr>
          <a:xfrm flipV="1">
            <a:off x="9872068" y="1611053"/>
            <a:ext cx="173399" cy="1028530"/>
          </a:xfrm>
          <a:prstGeom prst="line">
            <a:avLst/>
          </a:prstGeom>
          <a:ln w="38100" cap="rnd">
            <a:solidFill>
              <a:srgbClr val="000000"/>
            </a:solidFill>
            <a:custDash>
              <a:ds d="1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sz="22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3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1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Class="entr" nodeType="after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5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Class="entr" nodeType="after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9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Class="entr" nodeType="after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3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Class="entr" nodeType="afterEffect" presetSubtype="8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1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0"/>
                            </p:stCondLst>
                            <p:childTnLst>
                              <p:par>
                                <p:cTn id="33" presetClass="entr" nodeType="after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5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Class="entr" nodeType="afterEffect" presetSubtype="2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39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clickEffect" presetSubtype="8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4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Class="entr" nodeType="afterEffect" presetSubtype="8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8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Class="entr" nodeType="afterEffect" presetSubtype="8" presetID="2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2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Class="entr" nodeType="afterEffect" presetSubtype="8" presetID="2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6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Class="entr" nodeType="afterEffect" presetSubtype="8" presetID="2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60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Class="entr" nodeType="afterEffect" presetSubtype="2" presetID="2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64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000"/>
                            </p:stCondLst>
                            <p:childTnLst>
                              <p:par>
                                <p:cTn id="66" presetClass="entr" nodeType="afterEffect" presetSubtype="8" presetID="2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68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Class="entr" nodeType="clickEffect" presetSubtype="2" presetID="2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73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Class="entr" nodeType="afterEffect" presetSubtype="2" presetID="2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7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Class="entr" nodeType="afterEffect" presetSubtype="2" presetID="2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81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Class="entr" nodeType="clickEffect" presetSubtype="8" presetID="22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5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8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9" grpId="8"/>
      <p:bldP build="whole" bldLvl="1" animBg="1" rev="0" advAuto="0" spid="163" grpId="13"/>
      <p:bldP build="whole" bldLvl="1" animBg="1" rev="0" advAuto="0" spid="171" grpId="11"/>
      <p:bldP build="whole" bldLvl="1" animBg="1" rev="0" advAuto="0" spid="164" grpId="10"/>
      <p:bldP build="whole" bldLvl="1" animBg="1" rev="0" advAuto="0" spid="170" grpId="12"/>
      <p:bldP build="whole" bldLvl="1" animBg="1" rev="0" advAuto="0" spid="174" grpId="19"/>
      <p:bldP build="whole" bldLvl="1" animBg="1" rev="0" advAuto="0" spid="176" grpId="9"/>
      <p:bldP build="whole" bldLvl="1" animBg="1" rev="0" advAuto="0" spid="165" grpId="14"/>
      <p:bldP build="whole" bldLvl="1" animBg="1" rev="0" advAuto="0" spid="172" grpId="17"/>
      <p:bldP build="whole" bldLvl="1" animBg="1" rev="0" advAuto="0" spid="166" grpId="3"/>
      <p:bldP build="whole" bldLvl="1" animBg="1" rev="0" advAuto="0" spid="168" grpId="6"/>
      <p:bldP build="whole" bldLvl="1" animBg="1" rev="0" advAuto="0" spid="162" grpId="2"/>
      <p:bldP build="whole" bldLvl="1" animBg="1" rev="0" advAuto="0" spid="161" grpId="1"/>
      <p:bldP build="whole" bldLvl="1" animBg="1" rev="0" advAuto="0" spid="175" grpId="20"/>
      <p:bldP build="whole" bldLvl="1" animBg="1" rev="0" advAuto="0" spid="160" grpId="5"/>
      <p:bldP build="whole" bldLvl="1" animBg="1" rev="0" advAuto="0" spid="178" grpId="15"/>
      <p:bldP build="whole" bldLvl="1" animBg="1" rev="0" advAuto="0" spid="177" grpId="16"/>
      <p:bldP build="whole" bldLvl="1" animBg="1" rev="0" advAuto="0" spid="169" grpId="7"/>
      <p:bldP build="whole" bldLvl="1" animBg="1" rev="0" advAuto="0" spid="167" grpId="4"/>
      <p:bldP build="whole" bldLvl="1" animBg="1" rev="0" advAuto="0" spid="173" grpId="18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No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Notation</a:t>
            </a:r>
          </a:p>
        </p:txBody>
      </p:sp>
      <p:pic>
        <p:nvPicPr>
          <p:cNvPr id="182" name="スクリーンショット 2017-08-11 19.01.32.png" descr="スクリーンショット 2017-08-11 19.01.3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0833" y="2057400"/>
            <a:ext cx="787401" cy="35560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Distribution of training data"/>
          <p:cNvSpPr txBox="1"/>
          <p:nvPr/>
        </p:nvSpPr>
        <p:spPr>
          <a:xfrm>
            <a:off x="2069659" y="2032000"/>
            <a:ext cx="4682949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Distribution of training data</a:t>
            </a:r>
          </a:p>
        </p:txBody>
      </p:sp>
      <p:pic>
        <p:nvPicPr>
          <p:cNvPr id="184" name="スクリーンショット 2017-08-11 19.01.57.png" descr="スクリーンショット 2017-08-11 19.01.5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0833" y="2819110"/>
            <a:ext cx="381001" cy="368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スクリーンショット 2017-08-11 19.02.13.png" descr="スクリーンショット 2017-08-11 19.02.1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3900" y="3593520"/>
            <a:ext cx="1092200" cy="482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スクリーンショット 2017-08-11 19.02.31.png" descr="スクリーンショット 2017-08-11 19.02.31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0250" y="4846297"/>
            <a:ext cx="1079500" cy="393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スクリーンショット 2017-08-11 19.02.54.png" descr="スクリーンショット 2017-08-11 19.02.54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53533" y="6179508"/>
            <a:ext cx="355601" cy="368301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Distribution of the noise variable z"/>
          <p:cNvSpPr txBox="1"/>
          <p:nvPr/>
        </p:nvSpPr>
        <p:spPr>
          <a:xfrm>
            <a:off x="2063597" y="2800060"/>
            <a:ext cx="5753406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Distribution of the noise variable z</a:t>
            </a:r>
          </a:p>
        </p:txBody>
      </p:sp>
      <p:sp>
        <p:nvSpPr>
          <p:cNvPr id="189" name="Differentiable function with parameters    , which receives z…"/>
          <p:cNvSpPr txBox="1"/>
          <p:nvPr/>
        </p:nvSpPr>
        <p:spPr>
          <a:xfrm>
            <a:off x="2053234" y="3593520"/>
            <a:ext cx="10086138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Differentiable function with parameters    , which receives z </a:t>
            </a:r>
          </a:p>
          <a:p>
            <a:pPr algn="l"/>
            <a:r>
              <a:t>as input, and outputs an fake image.</a:t>
            </a:r>
          </a:p>
        </p:txBody>
      </p:sp>
      <p:sp>
        <p:nvSpPr>
          <p:cNvPr id="190" name="Function with parameters     , which receives image x as input,…"/>
          <p:cNvSpPr txBox="1"/>
          <p:nvPr/>
        </p:nvSpPr>
        <p:spPr>
          <a:xfrm>
            <a:off x="2053234" y="4837831"/>
            <a:ext cx="10522916" cy="86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Function with parameters     , which receives image x as input, </a:t>
            </a:r>
          </a:p>
          <a:p>
            <a:pPr algn="l"/>
            <a:r>
              <a:t>and outputs a probability that x came from</a:t>
            </a:r>
          </a:p>
        </p:txBody>
      </p:sp>
      <p:sp>
        <p:nvSpPr>
          <p:cNvPr id="191" name="Generator's distribution"/>
          <p:cNvSpPr txBox="1"/>
          <p:nvPr/>
        </p:nvSpPr>
        <p:spPr>
          <a:xfrm>
            <a:off x="2039298" y="6160458"/>
            <a:ext cx="4020008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Generator's distribution</a:t>
            </a:r>
          </a:p>
        </p:txBody>
      </p:sp>
      <p:pic>
        <p:nvPicPr>
          <p:cNvPr id="192" name="スクリーンショット 2017-08-11 19.06.07.png" descr="スクリーンショット 2017-08-11 19.06.07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650816" y="3555420"/>
            <a:ext cx="368301" cy="495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スクリーンショット 2017-08-11 19.06.49.png" descr="スクリーンショット 2017-08-11 19.06.49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448213" y="4837831"/>
            <a:ext cx="355601" cy="406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スクリーンショット 2017-08-11 19.07.23.png" descr="スクリーンショット 2017-08-11 19.07.23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9285816" y="5358531"/>
            <a:ext cx="673101" cy="304801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スライド番号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6" name="m"/>
          <p:cNvSpPr txBox="1"/>
          <p:nvPr/>
        </p:nvSpPr>
        <p:spPr>
          <a:xfrm>
            <a:off x="749261" y="7025886"/>
            <a:ext cx="398070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latin typeface="+mn-lt"/>
                <a:ea typeface="+mn-ea"/>
                <a:cs typeface="+mn-cs"/>
                <a:sym typeface="ヒラギノ角ゴ ProN W3"/>
              </a:defRPr>
            </a:lvl1pPr>
          </a:lstStyle>
          <a:p>
            <a:pPr/>
            <a:r>
              <a:t>m</a:t>
            </a:r>
          </a:p>
        </p:txBody>
      </p:sp>
      <p:sp>
        <p:nvSpPr>
          <p:cNvPr id="197" name="Number of training samples"/>
          <p:cNvSpPr txBox="1"/>
          <p:nvPr/>
        </p:nvSpPr>
        <p:spPr>
          <a:xfrm>
            <a:off x="2039298" y="7025886"/>
            <a:ext cx="4707941" cy="40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Number of training samples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ヒラギノ角ゴ ProN W3"/>
        <a:ea typeface="ヒラギノ角ゴ ProN W3"/>
        <a:cs typeface="ヒラギノ角ゴ ProN W3"/>
      </a:majorFont>
      <a:minorFont>
        <a:latin typeface="ヒラギノ角ゴ ProN W3"/>
        <a:ea typeface="ヒラギノ角ゴ ProN W3"/>
        <a:cs typeface="ヒラギノ角ゴ ProN W3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ヒラギノ角ゴ ProN W6"/>
            <a:ea typeface="ヒラギノ角ゴ ProN W6"/>
            <a:cs typeface="ヒラギノ角ゴ ProN W6"/>
            <a:sym typeface="ヒラギノ角ゴ ProN W6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ヒラギノ角ゴ ProN W3"/>
        <a:ea typeface="ヒラギノ角ゴ ProN W3"/>
        <a:cs typeface="ヒラギノ角ゴ ProN W3"/>
      </a:majorFont>
      <a:minorFont>
        <a:latin typeface="ヒラギノ角ゴ ProN W3"/>
        <a:ea typeface="ヒラギノ角ゴ ProN W3"/>
        <a:cs typeface="ヒラギノ角ゴ ProN W3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ヒラギノ角ゴ ProN W6"/>
            <a:ea typeface="ヒラギノ角ゴ ProN W6"/>
            <a:cs typeface="ヒラギノ角ゴ ProN W6"/>
            <a:sym typeface="ヒラギノ角ゴ ProN W6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